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23"/>
  </p:notesMasterIdLst>
  <p:sldIdLst>
    <p:sldId id="256" r:id="rId2"/>
    <p:sldId id="257" r:id="rId3"/>
    <p:sldId id="261" r:id="rId4"/>
    <p:sldId id="263" r:id="rId5"/>
    <p:sldId id="259" r:id="rId6"/>
    <p:sldId id="266" r:id="rId7"/>
    <p:sldId id="285" r:id="rId8"/>
    <p:sldId id="286" r:id="rId9"/>
    <p:sldId id="267" r:id="rId10"/>
    <p:sldId id="270" r:id="rId11"/>
    <p:sldId id="269" r:id="rId12"/>
    <p:sldId id="273" r:id="rId13"/>
    <p:sldId id="274" r:id="rId14"/>
    <p:sldId id="281" r:id="rId15"/>
    <p:sldId id="284" r:id="rId16"/>
    <p:sldId id="275" r:id="rId17"/>
    <p:sldId id="276" r:id="rId18"/>
    <p:sldId id="278" r:id="rId19"/>
    <p:sldId id="279" r:id="rId20"/>
    <p:sldId id="277" r:id="rId21"/>
    <p:sldId id="28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39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216"/>
    <p:restoredTop sz="68864"/>
  </p:normalViewPr>
  <p:slideViewPr>
    <p:cSldViewPr snapToGrid="0" snapToObjects="1">
      <p:cViewPr varScale="1">
        <p:scale>
          <a:sx n="62" d="100"/>
          <a:sy n="62" d="100"/>
        </p:scale>
        <p:origin x="712" y="184"/>
      </p:cViewPr>
      <p:guideLst>
        <p:guide orient="horz" pos="2160"/>
        <p:guide pos="3840"/>
        <p:guide pos="39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jpg>
</file>

<file path=ppt/media/image12.jpg>
</file>

<file path=ppt/media/image13.jpg>
</file>

<file path=ppt/media/image14.jpg>
</file>

<file path=ppt/media/image15.jpg>
</file>

<file path=ppt/media/image16.tiff>
</file>

<file path=ppt/media/image17.tif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tif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3187F9-9731-A643-9692-3663CE54646A}" type="datetimeFigureOut">
              <a:rPr lang="en-US" smtClean="0"/>
              <a:t>10/19/16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931B91-9C65-B641-9721-40AB6E82D2DC}" type="slidenum">
              <a:rPr lang="en-US" smtClean="0"/>
              <a:t>‹#›</a:t>
            </a:fld>
            <a:endParaRPr lang="en-US"/>
          </a:p>
        </p:txBody>
      </p:sp>
    </p:spTree>
    <p:extLst>
      <p:ext uri="{BB962C8B-B14F-4D97-AF65-F5344CB8AC3E}">
        <p14:creationId xmlns:p14="http://schemas.microsoft.com/office/powerpoint/2010/main" val="26300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1EA4FB-7974-449E-9F96-4FEFF855C496}" type="slidenum">
              <a:rPr lang="en-US" smtClean="0"/>
              <a:t>1</a:t>
            </a:fld>
            <a:endParaRPr lang="en-US"/>
          </a:p>
        </p:txBody>
      </p:sp>
    </p:spTree>
    <p:extLst>
      <p:ext uri="{BB962C8B-B14F-4D97-AF65-F5344CB8AC3E}">
        <p14:creationId xmlns:p14="http://schemas.microsoft.com/office/powerpoint/2010/main" val="2089295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1EA4FB-7974-449E-9F96-4FEFF855C496}" type="slidenum">
              <a:rPr lang="en-US" smtClean="0"/>
              <a:t>2</a:t>
            </a:fld>
            <a:endParaRPr lang="en-US"/>
          </a:p>
        </p:txBody>
      </p:sp>
    </p:spTree>
    <p:extLst>
      <p:ext uri="{BB962C8B-B14F-4D97-AF65-F5344CB8AC3E}">
        <p14:creationId xmlns:p14="http://schemas.microsoft.com/office/powerpoint/2010/main" val="574925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St</a:t>
            </a:r>
            <a:r>
              <a:rPr lang="en-US" baseline="0" dirty="0" smtClean="0"/>
              <a:t> Paul, MN - </a:t>
            </a:r>
            <a:r>
              <a:rPr lang="en-US" dirty="0" smtClean="0"/>
              <a:t>First reported sightings in 2009</a:t>
            </a:r>
          </a:p>
          <a:p>
            <a:r>
              <a:rPr lang="en-US" dirty="0" smtClean="0"/>
              <a:t>~26,000 ash in public ROW, tens of thousands more in city parks</a:t>
            </a:r>
          </a:p>
          <a:p>
            <a:r>
              <a:rPr lang="en-US" dirty="0" smtClean="0"/>
              <a:t>2015 – EAB city wide coverage went from 55-75%</a:t>
            </a:r>
          </a:p>
          <a:p>
            <a:pPr lvl="1"/>
            <a:r>
              <a:rPr lang="en-US" dirty="0" smtClean="0"/>
              <a:t>Up from 3.5% in 2010!</a:t>
            </a:r>
          </a:p>
          <a:p>
            <a:endParaRPr lang="en-US" dirty="0"/>
          </a:p>
        </p:txBody>
      </p:sp>
      <p:sp>
        <p:nvSpPr>
          <p:cNvPr id="4" name="Slide Number Placeholder 3"/>
          <p:cNvSpPr>
            <a:spLocks noGrp="1"/>
          </p:cNvSpPr>
          <p:nvPr>
            <p:ph type="sldNum" sz="quarter" idx="10"/>
          </p:nvPr>
        </p:nvSpPr>
        <p:spPr/>
        <p:txBody>
          <a:bodyPr/>
          <a:lstStyle/>
          <a:p>
            <a:fld id="{A7931B91-9C65-B641-9721-40AB6E82D2DC}" type="slidenum">
              <a:rPr lang="en-US" smtClean="0"/>
              <a:t>3</a:t>
            </a:fld>
            <a:endParaRPr lang="en-US"/>
          </a:p>
        </p:txBody>
      </p:sp>
    </p:spTree>
    <p:extLst>
      <p:ext uri="{BB962C8B-B14F-4D97-AF65-F5344CB8AC3E}">
        <p14:creationId xmlns:p14="http://schemas.microsoft.com/office/powerpoint/2010/main" val="1578195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Ash trees (</a:t>
            </a:r>
            <a:r>
              <a:rPr lang="en-US" i="1" dirty="0" err="1"/>
              <a:t>Fraxinus</a:t>
            </a:r>
            <a:r>
              <a:rPr lang="en-US" i="1" dirty="0"/>
              <a:t> </a:t>
            </a:r>
            <a:r>
              <a:rPr lang="en-US" i="0" dirty="0"/>
              <a:t>spp</a:t>
            </a:r>
            <a:r>
              <a:rPr lang="en-US" dirty="0"/>
              <a:t>.) are an economically important source of wood in the United States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ADVANCE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with uses in furniture, firewood, and even baseball bats.</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EAB are able to spread rapidly and continue to attack ash trees because there is no control on their population.</a:t>
            </a:r>
          </a:p>
          <a:p>
            <a:r>
              <a:rPr lang="en-US" dirty="0"/>
              <a:t>Woodpeckers and a few types of wasps will prey on them, but not enough to make a significant impact against their numbers.</a:t>
            </a:r>
          </a:p>
          <a:p>
            <a:r>
              <a:rPr lang="en-US" dirty="0"/>
              <a:t>Also, ash trees have not been able to develop a resistance to the EAB because of how fast they have spread and how quickly they can kill a tree.</a:t>
            </a:r>
          </a:p>
          <a:p>
            <a:r>
              <a:rPr lang="en-US" dirty="0"/>
              <a:t>The larvae bore through the vascular tissue of the trees (phloem), which cuts off the nutrient supply from the roots to upper portions of the tree.  An infected tree will die within 2-4 years after the initial infestation, depending on how many EAB are living inside.</a:t>
            </a:r>
          </a:p>
          <a:p>
            <a:r>
              <a:rPr lang="en-US" dirty="0"/>
              <a:t>ADVANCE</a:t>
            </a:r>
          </a:p>
          <a:p>
            <a:r>
              <a:rPr lang="en-US" dirty="0"/>
              <a:t>There are warning signs for</a:t>
            </a:r>
            <a:r>
              <a:rPr lang="en-US" baseline="0" dirty="0"/>
              <a:t> an Ash tree in distress. These include a thinning crown as nutrients are cut off from the boring larvae. This process begins with the top 1/3 of the canopy and continues until the tree is bare.</a:t>
            </a:r>
          </a:p>
          <a:p>
            <a:r>
              <a:rPr lang="en-US" baseline="0" dirty="0"/>
              <a:t>ADVANCE</a:t>
            </a:r>
          </a:p>
          <a:p>
            <a:r>
              <a:rPr lang="en-US" baseline="0" dirty="0" err="1"/>
              <a:t>Epicormic</a:t>
            </a:r>
            <a:r>
              <a:rPr lang="en-US" baseline="0" dirty="0"/>
              <a:t> shoots grow from the roots and the tree trunk with leaves much larger than normal. This isn’t always a sign of EAB on it’s own, trees under stress will stop repressing the gene that causes epicormics shoots, but when combined with one or more other symptoms it almost always means EAB infection.</a:t>
            </a:r>
          </a:p>
          <a:p>
            <a:r>
              <a:rPr lang="en-US" baseline="0" dirty="0"/>
              <a:t>ADVANCE</a:t>
            </a:r>
          </a:p>
          <a:p>
            <a:r>
              <a:rPr lang="en-US" baseline="0" dirty="0"/>
              <a:t>The bark can split due to callous tissue formation, much like a scar on the tree. When these splits occur they expose the larvae gallery. </a:t>
            </a:r>
          </a:p>
          <a:p>
            <a:r>
              <a:rPr lang="en-US" baseline="0" dirty="0"/>
              <a:t>ADVANCE</a:t>
            </a:r>
          </a:p>
          <a:p>
            <a:r>
              <a:rPr lang="en-US" baseline="0" dirty="0"/>
              <a:t>And you can see the larvae gallery shows unique s-patterns within the vascular tissue of the tree, filled with sawdust and larvae excrement.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ADVANCE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And</a:t>
            </a:r>
            <a:r>
              <a:rPr lang="en-US" baseline="0" dirty="0"/>
              <a:t> finally there may be damage to the bark, known as bark flecking, due to increased woodpecker and rodent activity attempting to get at the larvae under the tree bark.</a:t>
            </a:r>
            <a:endParaRPr lang="en-US" dirty="0"/>
          </a:p>
          <a:p>
            <a:endParaRPr lang="en-US" dirty="0"/>
          </a:p>
        </p:txBody>
      </p:sp>
      <p:sp>
        <p:nvSpPr>
          <p:cNvPr id="4" name="Slide Number Placeholder 3"/>
          <p:cNvSpPr>
            <a:spLocks noGrp="1"/>
          </p:cNvSpPr>
          <p:nvPr>
            <p:ph type="sldNum" sz="quarter" idx="10"/>
          </p:nvPr>
        </p:nvSpPr>
        <p:spPr/>
        <p:txBody>
          <a:bodyPr/>
          <a:lstStyle/>
          <a:p>
            <a:fld id="{B81EA4FB-7974-449E-9F96-4FEFF855C496}" type="slidenum">
              <a:rPr lang="en-US" smtClean="0"/>
              <a:t>5</a:t>
            </a:fld>
            <a:endParaRPr lang="en-US"/>
          </a:p>
        </p:txBody>
      </p:sp>
    </p:spTree>
    <p:extLst>
      <p:ext uri="{BB962C8B-B14F-4D97-AF65-F5344CB8AC3E}">
        <p14:creationId xmlns:p14="http://schemas.microsoft.com/office/powerpoint/2010/main" val="3016119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1EA4FB-7974-449E-9F96-4FEFF855C496}" type="slidenum">
              <a:rPr lang="en-US" smtClean="0"/>
              <a:t>6</a:t>
            </a:fld>
            <a:endParaRPr lang="en-US"/>
          </a:p>
        </p:txBody>
      </p:sp>
    </p:spTree>
    <p:extLst>
      <p:ext uri="{BB962C8B-B14F-4D97-AF65-F5344CB8AC3E}">
        <p14:creationId xmlns:p14="http://schemas.microsoft.com/office/powerpoint/2010/main" val="439977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can we help with early</a:t>
            </a:r>
            <a:r>
              <a:rPr lang="en-US" baseline="0" dirty="0" smtClean="0"/>
              <a:t> detection?   VGI!</a:t>
            </a:r>
            <a:endParaRPr lang="en-US" dirty="0"/>
          </a:p>
        </p:txBody>
      </p:sp>
      <p:sp>
        <p:nvSpPr>
          <p:cNvPr id="4" name="Slide Number Placeholder 3"/>
          <p:cNvSpPr>
            <a:spLocks noGrp="1"/>
          </p:cNvSpPr>
          <p:nvPr>
            <p:ph type="sldNum" sz="quarter" idx="10"/>
          </p:nvPr>
        </p:nvSpPr>
        <p:spPr/>
        <p:txBody>
          <a:bodyPr/>
          <a:lstStyle/>
          <a:p>
            <a:fld id="{A7931B91-9C65-B641-9721-40AB6E82D2DC}" type="slidenum">
              <a:rPr lang="en-US" smtClean="0"/>
              <a:t>9</a:t>
            </a:fld>
            <a:endParaRPr lang="en-US"/>
          </a:p>
        </p:txBody>
      </p:sp>
    </p:spTree>
    <p:extLst>
      <p:ext uri="{BB962C8B-B14F-4D97-AF65-F5344CB8AC3E}">
        <p14:creationId xmlns:p14="http://schemas.microsoft.com/office/powerpoint/2010/main" val="2059122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smtClean="0"/>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5562EAE-6565-B748-87B6-D2FF5558C03D}" type="datetimeFigureOut">
              <a:rPr lang="en-US" smtClean="0"/>
              <a:t>10/19/16</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519816E2-E1EE-C649-B5CB-39A1EC538CDC}" type="slidenum">
              <a:rPr lang="en-US" smtClean="0"/>
              <a:t>‹#›</a:t>
            </a:fld>
            <a:endParaRPr lang="en-US"/>
          </a:p>
        </p:txBody>
      </p:sp>
    </p:spTree>
    <p:extLst>
      <p:ext uri="{BB962C8B-B14F-4D97-AF65-F5344CB8AC3E}">
        <p14:creationId xmlns:p14="http://schemas.microsoft.com/office/powerpoint/2010/main" val="184117306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5562EAE-6565-B748-87B6-D2FF5558C03D}" type="datetimeFigureOut">
              <a:rPr lang="en-US" smtClean="0"/>
              <a:t>10/19/16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9816E2-E1EE-C649-B5CB-39A1EC538CDC}"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40556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5562EAE-6565-B748-87B6-D2FF5558C03D}" type="datetimeFigureOut">
              <a:rPr lang="en-US" smtClean="0"/>
              <a:t>10/19/16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9816E2-E1EE-C649-B5CB-39A1EC538CDC}"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4030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5562EAE-6565-B748-87B6-D2FF5558C03D}" type="datetimeFigureOut">
              <a:rPr lang="en-US" smtClean="0"/>
              <a:t>10/19/16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9816E2-E1EE-C649-B5CB-39A1EC538CDC}" type="slidenum">
              <a:rPr lang="en-US" smtClean="0"/>
              <a:t>‹#›</a:t>
            </a:fld>
            <a:endParaRPr lang="en-US"/>
          </a:p>
        </p:txBody>
      </p:sp>
    </p:spTree>
    <p:extLst>
      <p:ext uri="{BB962C8B-B14F-4D97-AF65-F5344CB8AC3E}">
        <p14:creationId xmlns:p14="http://schemas.microsoft.com/office/powerpoint/2010/main" val="15038338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5562EAE-6565-B748-87B6-D2FF5558C03D}" type="datetimeFigureOut">
              <a:rPr lang="en-US" smtClean="0"/>
              <a:t>10/19/16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9816E2-E1EE-C649-B5CB-39A1EC538CDC}" type="slidenum">
              <a:rPr lang="en-US" smtClean="0"/>
              <a:t>‹#›</a:t>
            </a:fld>
            <a:endParaRPr lang="en-US"/>
          </a:p>
        </p:txBody>
      </p:sp>
    </p:spTree>
    <p:extLst>
      <p:ext uri="{BB962C8B-B14F-4D97-AF65-F5344CB8AC3E}">
        <p14:creationId xmlns:p14="http://schemas.microsoft.com/office/powerpoint/2010/main" val="120017288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5562EAE-6565-B748-87B6-D2FF5558C03D}" type="datetimeFigureOut">
              <a:rPr lang="en-US" smtClean="0"/>
              <a:t>10/19/16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816E2-E1EE-C649-B5CB-39A1EC538CDC}"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39198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5562EAE-6565-B748-87B6-D2FF5558C03D}" type="datetimeFigureOut">
              <a:rPr lang="en-US" smtClean="0"/>
              <a:t>10/19/16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19816E2-E1EE-C649-B5CB-39A1EC538CDC}"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5332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5562EAE-6565-B748-87B6-D2FF5558C03D}" type="datetimeFigureOut">
              <a:rPr lang="en-US" smtClean="0"/>
              <a:t>10/19/16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9816E2-E1EE-C649-B5CB-39A1EC538CDC}" type="slidenum">
              <a:rPr lang="en-US" smtClean="0"/>
              <a:t>‹#›</a:t>
            </a:fld>
            <a:endParaRPr lang="en-US"/>
          </a:p>
        </p:txBody>
      </p:sp>
    </p:spTree>
    <p:extLst>
      <p:ext uri="{BB962C8B-B14F-4D97-AF65-F5344CB8AC3E}">
        <p14:creationId xmlns:p14="http://schemas.microsoft.com/office/powerpoint/2010/main" val="94005296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562EAE-6565-B748-87B6-D2FF5558C03D}" type="datetimeFigureOut">
              <a:rPr lang="en-US" smtClean="0"/>
              <a:t>10/19/16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19816E2-E1EE-C649-B5CB-39A1EC538CDC}" type="slidenum">
              <a:rPr lang="en-US" smtClean="0"/>
              <a:t>‹#›</a:t>
            </a:fld>
            <a:endParaRPr lang="en-US"/>
          </a:p>
        </p:txBody>
      </p:sp>
    </p:spTree>
    <p:extLst>
      <p:ext uri="{BB962C8B-B14F-4D97-AF65-F5344CB8AC3E}">
        <p14:creationId xmlns:p14="http://schemas.microsoft.com/office/powerpoint/2010/main" val="432924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5562EAE-6565-B748-87B6-D2FF5558C03D}" type="datetimeFigureOut">
              <a:rPr lang="en-US" smtClean="0"/>
              <a:t>10/19/16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816E2-E1EE-C649-B5CB-39A1EC538CDC}"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8828220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75562EAE-6565-B748-87B6-D2FF5558C03D}" type="datetimeFigureOut">
              <a:rPr lang="en-US" smtClean="0"/>
              <a:t>10/19/16</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519816E2-E1EE-C649-B5CB-39A1EC538CDC}"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2392021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75562EAE-6565-B748-87B6-D2FF5558C03D}" type="datetimeFigureOut">
              <a:rPr lang="en-US" smtClean="0"/>
              <a:t>10/19/16</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19816E2-E1EE-C649-B5CB-39A1EC538CDC}"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299465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jpg"/><Relationship Id="rId8" Type="http://schemas.openxmlformats.org/officeDocument/2006/relationships/image" Target="../media/image12.jpg"/><Relationship Id="rId9" Type="http://schemas.openxmlformats.org/officeDocument/2006/relationships/image" Target="../media/image13.jpg"/><Relationship Id="rId10" Type="http://schemas.openxmlformats.org/officeDocument/2006/relationships/image" Target="../media/image14.jpg"/><Relationship Id="rId11" Type="http://schemas.openxmlformats.org/officeDocument/2006/relationships/image" Target="../media/image15.jp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7.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4400" dirty="0"/>
              <a:t>Integrating Crowdsourcing and GIS to Slow the Spread of the Emerald Ash Borer in Minnesota</a:t>
            </a:r>
            <a:endParaRPr lang="en-US" sz="4800" dirty="0"/>
          </a:p>
        </p:txBody>
      </p:sp>
      <p:sp>
        <p:nvSpPr>
          <p:cNvPr id="3" name="Subtitle 2"/>
          <p:cNvSpPr>
            <a:spLocks noGrp="1"/>
          </p:cNvSpPr>
          <p:nvPr>
            <p:ph type="subTitle" idx="1"/>
          </p:nvPr>
        </p:nvSpPr>
        <p:spPr/>
        <p:txBody>
          <a:bodyPr>
            <a:normAutofit/>
          </a:bodyPr>
          <a:lstStyle/>
          <a:p>
            <a:r>
              <a:rPr lang="en-US" sz="2000" dirty="0" smtClean="0"/>
              <a:t>By Caleb Mackey</a:t>
            </a:r>
            <a:endParaRPr lang="en-US" sz="2000" dirty="0"/>
          </a:p>
        </p:txBody>
      </p:sp>
      <p:pic>
        <p:nvPicPr>
          <p:cNvPr id="5" name="Picture 4"/>
          <p:cNvPicPr>
            <a:picLocks noChangeAspect="1"/>
          </p:cNvPicPr>
          <p:nvPr/>
        </p:nvPicPr>
        <p:blipFill rotWithShape="1">
          <a:blip r:embed="rId3"/>
          <a:srcRect l="45998"/>
          <a:stretch/>
        </p:blipFill>
        <p:spPr>
          <a:xfrm>
            <a:off x="0" y="607062"/>
            <a:ext cx="2206652" cy="5531390"/>
          </a:xfrm>
          <a:prstGeom prst="rect">
            <a:avLst/>
          </a:prstGeom>
        </p:spPr>
      </p:pic>
    </p:spTree>
    <p:extLst>
      <p:ext uri="{BB962C8B-B14F-4D97-AF65-F5344CB8AC3E}">
        <p14:creationId xmlns:p14="http://schemas.microsoft.com/office/powerpoint/2010/main" val="18060702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9653"/>
            <a:ext cx="10515600" cy="944129"/>
          </a:xfrm>
        </p:spPr>
        <p:txBody>
          <a:bodyPr/>
          <a:lstStyle/>
          <a:p>
            <a:r>
              <a:rPr lang="en-US" dirty="0" smtClean="0"/>
              <a:t>How to Promote VGI for EAB Early Detection?</a:t>
            </a:r>
            <a:endParaRPr lang="en-US" dirty="0"/>
          </a:p>
        </p:txBody>
      </p:sp>
      <p:sp>
        <p:nvSpPr>
          <p:cNvPr id="3" name="Content Placeholder 2"/>
          <p:cNvSpPr>
            <a:spLocks noGrp="1"/>
          </p:cNvSpPr>
          <p:nvPr>
            <p:ph idx="1"/>
          </p:nvPr>
        </p:nvSpPr>
        <p:spPr>
          <a:xfrm>
            <a:off x="311727" y="997527"/>
            <a:ext cx="11700163" cy="4966855"/>
          </a:xfrm>
        </p:spPr>
        <p:txBody>
          <a:bodyPr>
            <a:normAutofit/>
          </a:bodyPr>
          <a:lstStyle/>
          <a:p>
            <a:r>
              <a:rPr lang="en-US" sz="2400" dirty="0" smtClean="0"/>
              <a:t>My Solution: Develop a mobile </a:t>
            </a:r>
            <a:r>
              <a:rPr lang="en-US" sz="2400" dirty="0" smtClean="0"/>
              <a:t>application</a:t>
            </a:r>
            <a:endParaRPr lang="en-US" sz="2400" dirty="0" smtClean="0"/>
          </a:p>
          <a:p>
            <a:pPr lvl="1"/>
            <a:r>
              <a:rPr lang="en-US" sz="2400" dirty="0" smtClean="0"/>
              <a:t>Target Platforms?</a:t>
            </a:r>
          </a:p>
          <a:p>
            <a:pPr lvl="2"/>
            <a:r>
              <a:rPr lang="en-US" sz="2400" dirty="0" smtClean="0"/>
              <a:t>Android - ~71% market share</a:t>
            </a:r>
          </a:p>
          <a:p>
            <a:pPr lvl="2"/>
            <a:r>
              <a:rPr lang="en-US" sz="2400" dirty="0" smtClean="0"/>
              <a:t>iOS - ~23% market share</a:t>
            </a:r>
          </a:p>
          <a:p>
            <a:pPr lvl="1"/>
            <a:r>
              <a:rPr lang="en-US" sz="2400" dirty="0" smtClean="0"/>
              <a:t>Why Native Application over Web application?</a:t>
            </a:r>
          </a:p>
          <a:p>
            <a:pPr lvl="2"/>
            <a:r>
              <a:rPr lang="en-US" sz="2400" dirty="0" smtClean="0"/>
              <a:t>Better performance</a:t>
            </a:r>
          </a:p>
          <a:p>
            <a:pPr lvl="2"/>
            <a:r>
              <a:rPr lang="en-US" sz="2400" dirty="0" smtClean="0"/>
              <a:t>Full access to device capabilities</a:t>
            </a:r>
          </a:p>
          <a:p>
            <a:pPr lvl="2"/>
            <a:r>
              <a:rPr lang="en-US" sz="2400" dirty="0" smtClean="0"/>
              <a:t>Push notifications, device sensors, local storage</a:t>
            </a:r>
          </a:p>
          <a:p>
            <a:pPr lvl="2"/>
            <a:r>
              <a:rPr lang="en-US" sz="2400" dirty="0" smtClean="0"/>
              <a:t>Does </a:t>
            </a:r>
            <a:r>
              <a:rPr lang="en-US" sz="2400" dirty="0" smtClean="0"/>
              <a:t>not require having a web server (web app must be hosted from somewhere)</a:t>
            </a:r>
          </a:p>
          <a:p>
            <a:endParaRPr lang="en-US" dirty="0"/>
          </a:p>
        </p:txBody>
      </p:sp>
    </p:spTree>
    <p:extLst>
      <p:ext uri="{BB962C8B-B14F-4D97-AF65-F5344CB8AC3E}">
        <p14:creationId xmlns:p14="http://schemas.microsoft.com/office/powerpoint/2010/main" val="5480956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27" y="219653"/>
            <a:ext cx="11596255" cy="881783"/>
          </a:xfrm>
        </p:spPr>
        <p:txBody>
          <a:bodyPr>
            <a:normAutofit/>
          </a:bodyPr>
          <a:lstStyle/>
          <a:p>
            <a:r>
              <a:rPr lang="en-US" dirty="0" smtClean="0"/>
              <a:t>How </a:t>
            </a:r>
            <a:r>
              <a:rPr lang="en-US" smtClean="0"/>
              <a:t>to expose </a:t>
            </a:r>
            <a:r>
              <a:rPr lang="en-US" dirty="0" smtClean="0"/>
              <a:t>GIS Functionality in Native Apps?</a:t>
            </a:r>
            <a:endParaRPr lang="en-US" dirty="0"/>
          </a:p>
        </p:txBody>
      </p:sp>
      <p:sp>
        <p:nvSpPr>
          <p:cNvPr id="3" name="Content Placeholder 2"/>
          <p:cNvSpPr>
            <a:spLocks noGrp="1"/>
          </p:cNvSpPr>
          <p:nvPr>
            <p:ph idx="1"/>
          </p:nvPr>
        </p:nvSpPr>
        <p:spPr>
          <a:xfrm>
            <a:off x="838200" y="1101436"/>
            <a:ext cx="10515600" cy="5075527"/>
          </a:xfrm>
        </p:spPr>
        <p:txBody>
          <a:bodyPr/>
          <a:lstStyle/>
          <a:p>
            <a:r>
              <a:rPr lang="en-US" dirty="0" smtClean="0"/>
              <a:t>In order to leverage the full capabilities of the ArcGIS platform in a native mobile application, the </a:t>
            </a:r>
            <a:r>
              <a:rPr lang="en-US" b="1" dirty="0" smtClean="0"/>
              <a:t>ArcGIS Runtime</a:t>
            </a:r>
            <a:r>
              <a:rPr lang="en-US" dirty="0" smtClean="0"/>
              <a:t> Software Development Kits (SDKs) are required</a:t>
            </a:r>
            <a:r>
              <a:rPr lang="en-US" dirty="0" smtClean="0"/>
              <a:t>.</a:t>
            </a:r>
            <a:endParaRPr lang="en-US" dirty="0" smtClean="0"/>
          </a:p>
        </p:txBody>
      </p:sp>
    </p:spTree>
    <p:extLst>
      <p:ext uri="{BB962C8B-B14F-4D97-AF65-F5344CB8AC3E}">
        <p14:creationId xmlns:p14="http://schemas.microsoft.com/office/powerpoint/2010/main" val="12768102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02566"/>
          </a:xfrm>
        </p:spPr>
        <p:txBody>
          <a:bodyPr/>
          <a:lstStyle/>
          <a:p>
            <a:r>
              <a:rPr lang="en-US" smtClean="0"/>
              <a:t>Goals of Application</a:t>
            </a:r>
            <a:endParaRPr lang="en-US"/>
          </a:p>
        </p:txBody>
      </p:sp>
      <p:sp>
        <p:nvSpPr>
          <p:cNvPr id="3" name="Content Placeholder 2"/>
          <p:cNvSpPr>
            <a:spLocks noGrp="1"/>
          </p:cNvSpPr>
          <p:nvPr>
            <p:ph idx="1"/>
          </p:nvPr>
        </p:nvSpPr>
        <p:spPr>
          <a:xfrm>
            <a:off x="838200" y="997530"/>
            <a:ext cx="10515600" cy="4909271"/>
          </a:xfrm>
        </p:spPr>
        <p:txBody>
          <a:bodyPr>
            <a:normAutofit/>
          </a:bodyPr>
          <a:lstStyle/>
          <a:p>
            <a:pPr marL="514350" indent="-514350">
              <a:buFont typeface="+mj-lt"/>
              <a:buAutoNum type="arabicPeriod"/>
            </a:pPr>
            <a:r>
              <a:rPr lang="en-US" sz="2400" dirty="0" smtClean="0"/>
              <a:t>Allow user to report sighting</a:t>
            </a:r>
          </a:p>
          <a:p>
            <a:pPr marL="514350" indent="-514350">
              <a:buFont typeface="+mj-lt"/>
              <a:buAutoNum type="arabicPeriod"/>
            </a:pPr>
            <a:r>
              <a:rPr lang="en-US" sz="2400" dirty="0" smtClean="0"/>
              <a:t>Provide </a:t>
            </a:r>
            <a:r>
              <a:rPr lang="en-US" sz="2400" dirty="0" smtClean="0"/>
              <a:t>a simple identification guide for EAB and Ash trees</a:t>
            </a:r>
          </a:p>
          <a:p>
            <a:pPr marL="514350" indent="-514350">
              <a:buFont typeface="+mj-lt"/>
              <a:buAutoNum type="arabicPeriod"/>
            </a:pPr>
            <a:r>
              <a:rPr lang="en-US" sz="2400" dirty="0" smtClean="0"/>
              <a:t>Incorporate a map view where the user can view existing sightings and MDA EAB GIS data</a:t>
            </a:r>
          </a:p>
          <a:p>
            <a:pPr marL="514350" indent="-514350">
              <a:buFont typeface="+mj-lt"/>
              <a:buAutoNum type="arabicPeriod"/>
            </a:pPr>
            <a:r>
              <a:rPr lang="en-US" sz="2400" dirty="0" smtClean="0"/>
              <a:t>Automatically generate an email to send to the MDA’s </a:t>
            </a:r>
            <a:r>
              <a:rPr lang="en-US" sz="2400" dirty="0" smtClean="0"/>
              <a:t>“Arrest </a:t>
            </a:r>
            <a:r>
              <a:rPr lang="en-US" sz="2400" dirty="0" smtClean="0"/>
              <a:t>The </a:t>
            </a:r>
            <a:r>
              <a:rPr lang="en-US" sz="2400" dirty="0" smtClean="0"/>
              <a:t>Pest” </a:t>
            </a:r>
            <a:r>
              <a:rPr lang="en-US" sz="2400" dirty="0" smtClean="0"/>
              <a:t>email </a:t>
            </a:r>
            <a:r>
              <a:rPr lang="en-US" sz="2400" dirty="0" smtClean="0"/>
              <a:t>account</a:t>
            </a:r>
            <a:endParaRPr lang="en-US" sz="2400" dirty="0" smtClean="0"/>
          </a:p>
          <a:p>
            <a:pPr marL="514350" indent="-514350">
              <a:buFont typeface="+mj-lt"/>
              <a:buAutoNum type="arabicPeriod"/>
            </a:pPr>
            <a:r>
              <a:rPr lang="en-US" sz="2400" dirty="0" smtClean="0"/>
              <a:t>Send </a:t>
            </a:r>
            <a:r>
              <a:rPr lang="en-US" sz="2400" dirty="0" smtClean="0"/>
              <a:t>push notifications to all users when new sightings are reported</a:t>
            </a:r>
          </a:p>
          <a:p>
            <a:pPr marL="514350" indent="-514350">
              <a:buFont typeface="+mj-lt"/>
              <a:buAutoNum type="arabicPeriod"/>
            </a:pPr>
            <a:r>
              <a:rPr lang="en-US" sz="2400" dirty="0" smtClean="0"/>
              <a:t>Add authentication so the MDA can login to edit data </a:t>
            </a:r>
          </a:p>
          <a:p>
            <a:pPr marL="514350" indent="-514350">
              <a:buFont typeface="+mj-lt"/>
              <a:buAutoNum type="arabicPeriod"/>
            </a:pPr>
            <a:endParaRPr lang="en-US" sz="2400" dirty="0"/>
          </a:p>
        </p:txBody>
      </p:sp>
    </p:spTree>
    <p:extLst>
      <p:ext uri="{BB962C8B-B14F-4D97-AF65-F5344CB8AC3E}">
        <p14:creationId xmlns:p14="http://schemas.microsoft.com/office/powerpoint/2010/main" val="2359326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2564" y="1"/>
            <a:ext cx="10515600" cy="997526"/>
          </a:xfrm>
        </p:spPr>
        <p:txBody>
          <a:bodyPr/>
          <a:lstStyle/>
          <a:p>
            <a:r>
              <a:rPr lang="en-US" b="1" dirty="0" smtClean="0"/>
              <a:t>Application Development</a:t>
            </a:r>
            <a:endParaRPr lang="en-US" b="1" dirty="0"/>
          </a:p>
        </p:txBody>
      </p:sp>
      <p:sp>
        <p:nvSpPr>
          <p:cNvPr id="3" name="Content Placeholder 2"/>
          <p:cNvSpPr>
            <a:spLocks noGrp="1"/>
          </p:cNvSpPr>
          <p:nvPr>
            <p:ph idx="1"/>
          </p:nvPr>
        </p:nvSpPr>
        <p:spPr>
          <a:xfrm>
            <a:off x="838200" y="997527"/>
            <a:ext cx="10515600" cy="5179436"/>
          </a:xfrm>
        </p:spPr>
        <p:txBody>
          <a:bodyPr>
            <a:normAutofit/>
          </a:bodyPr>
          <a:lstStyle/>
          <a:p>
            <a:r>
              <a:rPr lang="en-US" dirty="0" smtClean="0"/>
              <a:t>iOS – App is currently 70% complete.  Built with Apple’s Swift programming language and the </a:t>
            </a:r>
            <a:r>
              <a:rPr lang="en-US" dirty="0" err="1" smtClean="0"/>
              <a:t>Xcode</a:t>
            </a:r>
            <a:r>
              <a:rPr lang="en-US" dirty="0" smtClean="0"/>
              <a:t> Integrated Development Environment (IDE)</a:t>
            </a:r>
          </a:p>
          <a:p>
            <a:pPr lvl="1"/>
            <a:r>
              <a:rPr lang="en-US" dirty="0" smtClean="0"/>
              <a:t>ArcGIS Runtime SDK for iOS was added to the project via </a:t>
            </a:r>
            <a:r>
              <a:rPr lang="en-US" dirty="0" err="1" smtClean="0"/>
              <a:t>CocoaPods</a:t>
            </a:r>
            <a:endParaRPr lang="en-US" dirty="0" smtClean="0"/>
          </a:p>
          <a:p>
            <a:r>
              <a:rPr lang="en-US" dirty="0" smtClean="0"/>
              <a:t>Android – Currently 40% complete.  Built with the Java programming language and Android Studio IDE.</a:t>
            </a:r>
          </a:p>
          <a:p>
            <a:pPr lvl="1"/>
            <a:r>
              <a:rPr lang="en-US" dirty="0" smtClean="0"/>
              <a:t>ArcGIS Runtime SDK was added to the project using a maven </a:t>
            </a:r>
            <a:r>
              <a:rPr lang="en-US" dirty="0" err="1" smtClean="0"/>
              <a:t>bintray</a:t>
            </a:r>
            <a:endParaRPr lang="en-US" dirty="0" smtClean="0"/>
          </a:p>
          <a:p>
            <a:r>
              <a:rPr lang="en-US" dirty="0" smtClean="0"/>
              <a:t>Both apps required special user permissions:</a:t>
            </a:r>
          </a:p>
          <a:p>
            <a:pPr lvl="1"/>
            <a:r>
              <a:rPr lang="en-US" dirty="0" smtClean="0"/>
              <a:t>Camera/media access</a:t>
            </a:r>
          </a:p>
          <a:p>
            <a:pPr lvl="1"/>
            <a:r>
              <a:rPr lang="en-US" dirty="0" smtClean="0"/>
              <a:t>GPS/location services</a:t>
            </a:r>
          </a:p>
          <a:p>
            <a:pPr lvl="1"/>
            <a:r>
              <a:rPr lang="en-US" dirty="0" smtClean="0"/>
              <a:t>Internet access</a:t>
            </a:r>
          </a:p>
          <a:p>
            <a:pPr lvl="1"/>
            <a:r>
              <a:rPr lang="en-US" dirty="0" smtClean="0"/>
              <a:t>In Android, permissions to use OpenGL for GPU acceleration had to be explicitly added.</a:t>
            </a:r>
            <a:endParaRPr lang="en-US" dirty="0"/>
          </a:p>
        </p:txBody>
      </p:sp>
    </p:spTree>
    <p:extLst>
      <p:ext uri="{BB962C8B-B14F-4D97-AF65-F5344CB8AC3E}">
        <p14:creationId xmlns:p14="http://schemas.microsoft.com/office/powerpoint/2010/main" val="7479041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results</a:t>
            </a:r>
            <a:endParaRPr lang="en-US" dirty="0"/>
          </a:p>
        </p:txBody>
      </p:sp>
      <p:sp>
        <p:nvSpPr>
          <p:cNvPr id="3" name="Content Placeholder 2"/>
          <p:cNvSpPr>
            <a:spLocks noGrp="1"/>
          </p:cNvSpPr>
          <p:nvPr>
            <p:ph idx="1"/>
          </p:nvPr>
        </p:nvSpPr>
        <p:spPr>
          <a:xfrm>
            <a:off x="1451579" y="1517073"/>
            <a:ext cx="9603275" cy="4468091"/>
          </a:xfrm>
        </p:spPr>
        <p:txBody>
          <a:bodyPr>
            <a:normAutofit/>
          </a:bodyPr>
          <a:lstStyle/>
          <a:p>
            <a:r>
              <a:rPr lang="en-US" dirty="0" smtClean="0"/>
              <a:t>The mobile application can be used to effectively report new sightings.</a:t>
            </a:r>
          </a:p>
          <a:p>
            <a:r>
              <a:rPr lang="en-US" dirty="0" smtClean="0"/>
              <a:t>If many people use the app and are able to report sightings, it will help the MDA find sightings in new areas.</a:t>
            </a:r>
          </a:p>
          <a:p>
            <a:r>
              <a:rPr lang="en-US" dirty="0" smtClean="0"/>
              <a:t>If a new infestation is caught early enough, then maybe the MDA can act quickly to gain control over the local population before it spreads.</a:t>
            </a:r>
          </a:p>
          <a:p>
            <a:r>
              <a:rPr lang="en-US" dirty="0" smtClean="0"/>
              <a:t>The biggest challenge will be getting people to use the app.</a:t>
            </a:r>
          </a:p>
          <a:p>
            <a:r>
              <a:rPr lang="en-US" dirty="0" smtClean="0"/>
              <a:t>How to get the word out?</a:t>
            </a:r>
          </a:p>
          <a:p>
            <a:pPr lvl="1"/>
            <a:r>
              <a:rPr lang="en-US" dirty="0" smtClean="0"/>
              <a:t>Social Media?</a:t>
            </a:r>
          </a:p>
          <a:p>
            <a:r>
              <a:rPr lang="en-US" dirty="0" smtClean="0"/>
              <a:t>How to educate people that this is an important issue and they can help?</a:t>
            </a:r>
            <a:endParaRPr lang="en-US" dirty="0"/>
          </a:p>
        </p:txBody>
      </p:sp>
    </p:spTree>
    <p:extLst>
      <p:ext uri="{BB962C8B-B14F-4D97-AF65-F5344CB8AC3E}">
        <p14:creationId xmlns:p14="http://schemas.microsoft.com/office/powerpoint/2010/main" val="11317291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804519"/>
            <a:ext cx="9603275" cy="795681"/>
          </a:xfrm>
        </p:spPr>
        <p:txBody>
          <a:bodyPr/>
          <a:lstStyle/>
          <a:p>
            <a:r>
              <a:rPr lang="en-US" dirty="0" smtClean="0"/>
              <a:t>conclusion</a:t>
            </a:r>
            <a:endParaRPr lang="en-US" dirty="0"/>
          </a:p>
        </p:txBody>
      </p:sp>
      <p:sp>
        <p:nvSpPr>
          <p:cNvPr id="3" name="Content Placeholder 2"/>
          <p:cNvSpPr>
            <a:spLocks noGrp="1"/>
          </p:cNvSpPr>
          <p:nvPr>
            <p:ph idx="1"/>
          </p:nvPr>
        </p:nvSpPr>
        <p:spPr>
          <a:xfrm>
            <a:off x="1451579" y="1600200"/>
            <a:ext cx="9603275" cy="3866145"/>
          </a:xfrm>
        </p:spPr>
        <p:txBody>
          <a:bodyPr>
            <a:normAutofit/>
          </a:bodyPr>
          <a:lstStyle/>
          <a:p>
            <a:r>
              <a:rPr lang="en-US" sz="2400" dirty="0" smtClean="0"/>
              <a:t>Through this research, I have successfully built an iOS and Android app to report EAB sightings.</a:t>
            </a:r>
          </a:p>
          <a:p>
            <a:r>
              <a:rPr lang="en-US" sz="2400" dirty="0" smtClean="0"/>
              <a:t>The applications alert the appropriate authority (MDA and DNR)</a:t>
            </a:r>
          </a:p>
          <a:p>
            <a:r>
              <a:rPr lang="en-US" sz="2400" dirty="0" smtClean="0"/>
              <a:t>The app will assist in early detection so the MDA can institute quarantines</a:t>
            </a:r>
          </a:p>
          <a:p>
            <a:r>
              <a:rPr lang="en-US" sz="2400" dirty="0" smtClean="0"/>
              <a:t>With the ability to report sightings in real time, it will be helpful in reducing the spread of the EAB in Minnesota</a:t>
            </a:r>
          </a:p>
          <a:p>
            <a:pPr lvl="1"/>
            <a:endParaRPr lang="en-US" sz="2400" dirty="0"/>
          </a:p>
        </p:txBody>
      </p:sp>
    </p:spTree>
    <p:extLst>
      <p:ext uri="{BB962C8B-B14F-4D97-AF65-F5344CB8AC3E}">
        <p14:creationId xmlns:p14="http://schemas.microsoft.com/office/powerpoint/2010/main" val="19669417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64182" y="2660073"/>
            <a:ext cx="2556163" cy="1200329"/>
          </a:xfrm>
          <a:prstGeom prst="rect">
            <a:avLst/>
          </a:prstGeom>
          <a:noFill/>
        </p:spPr>
        <p:txBody>
          <a:bodyPr wrap="square" rtlCol="0">
            <a:spAutoFit/>
          </a:bodyPr>
          <a:lstStyle/>
          <a:p>
            <a:r>
              <a:rPr lang="en-US" sz="7200" dirty="0" smtClean="0"/>
              <a:t>Demo</a:t>
            </a:r>
            <a:endParaRPr lang="en-US" sz="7200" dirty="0"/>
          </a:p>
        </p:txBody>
      </p:sp>
    </p:spTree>
    <p:extLst>
      <p:ext uri="{BB962C8B-B14F-4D97-AF65-F5344CB8AC3E}">
        <p14:creationId xmlns:p14="http://schemas.microsoft.com/office/powerpoint/2010/main" val="6814269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5386" y="0"/>
            <a:ext cx="4176614"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1536" y="103116"/>
            <a:ext cx="4265046" cy="685800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327" y="103116"/>
            <a:ext cx="4256690" cy="6858000"/>
          </a:xfrm>
          <a:prstGeom prst="rect">
            <a:avLst/>
          </a:prstGeom>
        </p:spPr>
      </p:pic>
    </p:spTree>
    <p:extLst>
      <p:ext uri="{BB962C8B-B14F-4D97-AF65-F5344CB8AC3E}">
        <p14:creationId xmlns:p14="http://schemas.microsoft.com/office/powerpoint/2010/main" val="2906371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427" y="0"/>
            <a:ext cx="4176614"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7641" y="0"/>
            <a:ext cx="4256690" cy="6858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4514" y="0"/>
            <a:ext cx="4256690" cy="6858000"/>
          </a:xfrm>
          <a:prstGeom prst="rect">
            <a:avLst/>
          </a:prstGeom>
        </p:spPr>
      </p:pic>
    </p:spTree>
    <p:extLst>
      <p:ext uri="{BB962C8B-B14F-4D97-AF65-F5344CB8AC3E}">
        <p14:creationId xmlns:p14="http://schemas.microsoft.com/office/powerpoint/2010/main" val="197729681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9700"/>
            <a:ext cx="4256690"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9664" y="139700"/>
            <a:ext cx="4256690" cy="6858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79328" y="300181"/>
            <a:ext cx="4256690" cy="6858000"/>
          </a:xfrm>
          <a:prstGeom prst="rect">
            <a:avLst/>
          </a:prstGeom>
        </p:spPr>
      </p:pic>
    </p:spTree>
    <p:extLst>
      <p:ext uri="{BB962C8B-B14F-4D97-AF65-F5344CB8AC3E}">
        <p14:creationId xmlns:p14="http://schemas.microsoft.com/office/powerpoint/2010/main" val="6143570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4696" y="194919"/>
            <a:ext cx="9520158" cy="1049235"/>
          </a:xfrm>
        </p:spPr>
        <p:txBody>
          <a:bodyPr/>
          <a:lstStyle/>
          <a:p>
            <a:r>
              <a:rPr lang="en-US" dirty="0"/>
              <a:t>Emerald Ash </a:t>
            </a:r>
            <a:r>
              <a:rPr lang="en-US" dirty="0" smtClean="0"/>
              <a:t>Borer</a:t>
            </a:r>
            <a:endParaRPr lang="en-US" dirty="0"/>
          </a:p>
        </p:txBody>
      </p:sp>
      <p:sp>
        <p:nvSpPr>
          <p:cNvPr id="3" name="Content Placeholder 2"/>
          <p:cNvSpPr>
            <a:spLocks noGrp="1"/>
          </p:cNvSpPr>
          <p:nvPr>
            <p:ph idx="1"/>
          </p:nvPr>
        </p:nvSpPr>
        <p:spPr>
          <a:xfrm>
            <a:off x="164531" y="786283"/>
            <a:ext cx="9041626" cy="4608513"/>
          </a:xfrm>
        </p:spPr>
        <p:txBody>
          <a:bodyPr>
            <a:normAutofit/>
          </a:bodyPr>
          <a:lstStyle/>
          <a:p>
            <a:r>
              <a:rPr lang="en-US" sz="2400" dirty="0" smtClean="0"/>
              <a:t>Invasive </a:t>
            </a:r>
            <a:r>
              <a:rPr lang="en-US" sz="2400" dirty="0"/>
              <a:t>beetle from Asia</a:t>
            </a:r>
          </a:p>
          <a:p>
            <a:r>
              <a:rPr lang="en-US" sz="2400" dirty="0" smtClean="0"/>
              <a:t>1-2 </a:t>
            </a:r>
            <a:r>
              <a:rPr lang="en-US" sz="2400" dirty="0"/>
              <a:t>Year life cycle</a:t>
            </a:r>
          </a:p>
          <a:p>
            <a:r>
              <a:rPr lang="en-US" sz="2400" dirty="0"/>
              <a:t>Larvae </a:t>
            </a:r>
            <a:r>
              <a:rPr lang="en-US" sz="2400" dirty="0" smtClean="0"/>
              <a:t>eat through the inner tissue of ash trees </a:t>
            </a:r>
          </a:p>
          <a:p>
            <a:r>
              <a:rPr lang="en-US" sz="2400" dirty="0" smtClean="0"/>
              <a:t>Killed hundreds of millions </a:t>
            </a:r>
            <a:r>
              <a:rPr lang="en-US" sz="2400" dirty="0"/>
              <a:t>of Ash trees in North </a:t>
            </a:r>
            <a:r>
              <a:rPr lang="en-US" sz="2400" dirty="0" smtClean="0"/>
              <a:t>America</a:t>
            </a:r>
            <a:endParaRPr lang="en-US" sz="2400" dirty="0"/>
          </a:p>
        </p:txBody>
      </p:sp>
      <p:pic>
        <p:nvPicPr>
          <p:cNvPr id="6" name="Picture 5"/>
          <p:cNvPicPr>
            <a:picLocks noChangeAspect="1"/>
          </p:cNvPicPr>
          <p:nvPr/>
        </p:nvPicPr>
        <p:blipFill>
          <a:blip r:embed="rId3"/>
          <a:stretch>
            <a:fillRect/>
          </a:stretch>
        </p:blipFill>
        <p:spPr>
          <a:xfrm>
            <a:off x="1854185" y="3050462"/>
            <a:ext cx="3337041" cy="3221971"/>
          </a:xfrm>
          <a:prstGeom prst="rect">
            <a:avLst/>
          </a:prstGeom>
        </p:spPr>
      </p:pic>
      <p:grpSp>
        <p:nvGrpSpPr>
          <p:cNvPr id="5" name="Group 4"/>
          <p:cNvGrpSpPr/>
          <p:nvPr/>
        </p:nvGrpSpPr>
        <p:grpSpPr>
          <a:xfrm>
            <a:off x="7813965" y="-374072"/>
            <a:ext cx="5296594" cy="6646504"/>
            <a:chOff x="9057165" y="0"/>
            <a:chExt cx="4111409" cy="5852667"/>
          </a:xfrm>
        </p:grpSpPr>
        <p:pic>
          <p:nvPicPr>
            <p:cNvPr id="4" name="Picture 3"/>
            <p:cNvPicPr>
              <a:picLocks noChangeAspect="1"/>
            </p:cNvPicPr>
            <p:nvPr/>
          </p:nvPicPr>
          <p:blipFill rotWithShape="1">
            <a:blip r:embed="rId4"/>
            <a:srcRect t="8317"/>
            <a:stretch/>
          </p:blipFill>
          <p:spPr>
            <a:xfrm rot="16200000">
              <a:off x="8195085" y="879179"/>
              <a:ext cx="5852667" cy="4094310"/>
            </a:xfrm>
            <a:prstGeom prst="rect">
              <a:avLst/>
            </a:prstGeom>
          </p:spPr>
        </p:pic>
        <p:cxnSp>
          <p:nvCxnSpPr>
            <p:cNvPr id="7" name="Straight Connector 6"/>
            <p:cNvCxnSpPr/>
            <p:nvPr/>
          </p:nvCxnSpPr>
          <p:spPr>
            <a:xfrm flipV="1">
              <a:off x="9184258" y="778160"/>
              <a:ext cx="2961735" cy="15466"/>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9152626" y="5318513"/>
              <a:ext cx="2961735" cy="154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9468495" y="785893"/>
              <a:ext cx="26313" cy="2030581"/>
            </a:xfrm>
            <a:prstGeom prst="line">
              <a:avLst/>
            </a:prstGeom>
          </p:spPr>
          <p:style>
            <a:lnRef idx="1">
              <a:schemeClr val="dk1"/>
            </a:lnRef>
            <a:fillRef idx="0">
              <a:schemeClr val="dk1"/>
            </a:fillRef>
            <a:effectRef idx="0">
              <a:schemeClr val="dk1"/>
            </a:effectRef>
            <a:fontRef idx="minor">
              <a:schemeClr val="tx1"/>
            </a:fontRef>
          </p:style>
        </p:cxnSp>
        <p:sp>
          <p:nvSpPr>
            <p:cNvPr id="12" name="TextBox 11"/>
            <p:cNvSpPr txBox="1"/>
            <p:nvPr/>
          </p:nvSpPr>
          <p:spPr>
            <a:xfrm>
              <a:off x="9057165" y="2874574"/>
              <a:ext cx="822661" cy="369332"/>
            </a:xfrm>
            <a:prstGeom prst="rect">
              <a:avLst/>
            </a:prstGeom>
            <a:noFill/>
          </p:spPr>
          <p:txBody>
            <a:bodyPr wrap="none" rtlCol="0">
              <a:spAutoFit/>
            </a:bodyPr>
            <a:lstStyle/>
            <a:p>
              <a:r>
                <a:rPr lang="en-US" dirty="0"/>
                <a:t>10mm</a:t>
              </a:r>
            </a:p>
          </p:txBody>
        </p:sp>
        <p:cxnSp>
          <p:nvCxnSpPr>
            <p:cNvPr id="14" name="Straight Connector 13"/>
            <p:cNvCxnSpPr/>
            <p:nvPr/>
          </p:nvCxnSpPr>
          <p:spPr>
            <a:xfrm flipH="1">
              <a:off x="9442182" y="3293683"/>
              <a:ext cx="26313" cy="2030581"/>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flipV="1">
              <a:off x="11327796" y="5483127"/>
              <a:ext cx="786565" cy="6398"/>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9442182" y="5489525"/>
              <a:ext cx="1009124" cy="0"/>
            </a:xfrm>
            <a:prstGeom prst="line">
              <a:avLst/>
            </a:prstGeom>
          </p:spPr>
          <p:style>
            <a:lnRef idx="1">
              <a:schemeClr val="dk1"/>
            </a:lnRef>
            <a:fillRef idx="0">
              <a:schemeClr val="dk1"/>
            </a:fillRef>
            <a:effectRef idx="0">
              <a:schemeClr val="dk1"/>
            </a:effectRef>
            <a:fontRef idx="minor">
              <a:schemeClr val="tx1"/>
            </a:fontRef>
          </p:style>
        </p:cxnSp>
        <p:sp>
          <p:nvSpPr>
            <p:cNvPr id="22" name="TextBox 21"/>
            <p:cNvSpPr txBox="1"/>
            <p:nvPr/>
          </p:nvSpPr>
          <p:spPr>
            <a:xfrm>
              <a:off x="10532266" y="5269256"/>
              <a:ext cx="764953" cy="369332"/>
            </a:xfrm>
            <a:prstGeom prst="rect">
              <a:avLst/>
            </a:prstGeom>
            <a:noFill/>
          </p:spPr>
          <p:txBody>
            <a:bodyPr wrap="none" rtlCol="0">
              <a:spAutoFit/>
            </a:bodyPr>
            <a:lstStyle/>
            <a:p>
              <a:r>
                <a:rPr lang="en-US" dirty="0"/>
                <a:t>2 mm</a:t>
              </a:r>
            </a:p>
          </p:txBody>
        </p:sp>
        <p:cxnSp>
          <p:nvCxnSpPr>
            <p:cNvPr id="25" name="Straight Connector 24"/>
            <p:cNvCxnSpPr/>
            <p:nvPr/>
          </p:nvCxnSpPr>
          <p:spPr>
            <a:xfrm flipV="1">
              <a:off x="9440991" y="5333979"/>
              <a:ext cx="0" cy="325062"/>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7659313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1695" y="0"/>
            <a:ext cx="4176614"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81" y="0"/>
            <a:ext cx="4176614" cy="68580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83981" y="0"/>
            <a:ext cx="4256690" cy="6858000"/>
          </a:xfrm>
          <a:prstGeom prst="rect">
            <a:avLst/>
          </a:prstGeom>
        </p:spPr>
      </p:pic>
    </p:spTree>
    <p:extLst>
      <p:ext uri="{BB962C8B-B14F-4D97-AF65-F5344CB8AC3E}">
        <p14:creationId xmlns:p14="http://schemas.microsoft.com/office/powerpoint/2010/main" val="15230483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 for your attention!</a:t>
            </a:r>
            <a:endParaRPr lang="en-US" dirty="0"/>
          </a:p>
        </p:txBody>
      </p:sp>
      <p:sp>
        <p:nvSpPr>
          <p:cNvPr id="4" name="TextBox 3"/>
          <p:cNvSpPr txBox="1"/>
          <p:nvPr/>
        </p:nvSpPr>
        <p:spPr>
          <a:xfrm>
            <a:off x="1641764" y="2223655"/>
            <a:ext cx="7294418" cy="769441"/>
          </a:xfrm>
          <a:prstGeom prst="rect">
            <a:avLst/>
          </a:prstGeom>
          <a:noFill/>
        </p:spPr>
        <p:txBody>
          <a:bodyPr wrap="square" rtlCol="0">
            <a:spAutoFit/>
          </a:bodyPr>
          <a:lstStyle/>
          <a:p>
            <a:r>
              <a:rPr lang="en-US" sz="4400" dirty="0" smtClean="0"/>
              <a:t>Questions?</a:t>
            </a:r>
            <a:endParaRPr lang="en-US" sz="4400" dirty="0"/>
          </a:p>
        </p:txBody>
      </p:sp>
    </p:spTree>
    <p:extLst>
      <p:ext uri="{BB962C8B-B14F-4D97-AF65-F5344CB8AC3E}">
        <p14:creationId xmlns:p14="http://schemas.microsoft.com/office/powerpoint/2010/main" val="17180570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28" y="365124"/>
            <a:ext cx="3598718" cy="4851111"/>
          </a:xfrm>
        </p:spPr>
        <p:txBody>
          <a:bodyPr/>
          <a:lstStyle/>
          <a:p>
            <a:r>
              <a:rPr lang="en-US" smtClean="0"/>
              <a:t>EAB Distribution in Minnesota</a:t>
            </a:r>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3563" y="0"/>
            <a:ext cx="6063441" cy="614537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164" y="2624015"/>
            <a:ext cx="3434417" cy="3521364"/>
          </a:xfrm>
          <a:prstGeom prst="rect">
            <a:avLst/>
          </a:prstGeom>
        </p:spPr>
      </p:pic>
    </p:spTree>
    <p:extLst>
      <p:ext uri="{BB962C8B-B14F-4D97-AF65-F5344CB8AC3E}">
        <p14:creationId xmlns:p14="http://schemas.microsoft.com/office/powerpoint/2010/main" val="11042149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81784"/>
          </a:xfrm>
        </p:spPr>
        <p:txBody>
          <a:bodyPr/>
          <a:lstStyle/>
          <a:p>
            <a:r>
              <a:rPr lang="en-US" dirty="0" smtClean="0"/>
              <a:t>Tracking the EAB </a:t>
            </a:r>
            <a:r>
              <a:rPr lang="en-US" smtClean="0"/>
              <a:t>in Minnesota</a:t>
            </a:r>
            <a:endParaRPr lang="en-US"/>
          </a:p>
        </p:txBody>
      </p:sp>
      <p:sp>
        <p:nvSpPr>
          <p:cNvPr id="3" name="Content Placeholder 2"/>
          <p:cNvSpPr>
            <a:spLocks noGrp="1"/>
          </p:cNvSpPr>
          <p:nvPr>
            <p:ph idx="1"/>
          </p:nvPr>
        </p:nvSpPr>
        <p:spPr>
          <a:xfrm>
            <a:off x="131619" y="955964"/>
            <a:ext cx="11222181" cy="5340926"/>
          </a:xfrm>
        </p:spPr>
        <p:txBody>
          <a:bodyPr>
            <a:normAutofit/>
          </a:bodyPr>
          <a:lstStyle/>
          <a:p>
            <a:r>
              <a:rPr lang="en-US" sz="2400" dirty="0" smtClean="0"/>
              <a:t>The Minnesota Department of Agriculture (MDA) is the lead agency in Minnesota for monitoring the movements of the EAB.</a:t>
            </a:r>
          </a:p>
          <a:p>
            <a:r>
              <a:rPr lang="en-US" sz="2400" dirty="0" smtClean="0"/>
              <a:t>Purple Prism Traps</a:t>
            </a:r>
          </a:p>
          <a:p>
            <a:r>
              <a:rPr lang="en-US" sz="2400" dirty="0" smtClean="0"/>
              <a:t>Field inspections in high risk areas </a:t>
            </a:r>
          </a:p>
          <a:p>
            <a:pPr lvl="1"/>
            <a:r>
              <a:rPr lang="en-US" sz="2400" dirty="0" smtClean="0"/>
              <a:t>Rely on visual </a:t>
            </a:r>
            <a:r>
              <a:rPr lang="en-US" sz="2400" dirty="0" smtClean="0"/>
              <a:t>cues of EAB Attacks</a:t>
            </a:r>
            <a:endParaRPr lang="en-US" sz="2400" dirty="0" smtClean="0"/>
          </a:p>
          <a:p>
            <a:pPr lvl="1"/>
            <a:endParaRPr lang="en-US" sz="2400" dirty="0" smtClean="0"/>
          </a:p>
          <a:p>
            <a:pPr lvl="1"/>
            <a:endParaRPr lang="en-US" dirty="0"/>
          </a:p>
        </p:txBody>
      </p:sp>
      <p:pic>
        <p:nvPicPr>
          <p:cNvPr id="4" name="Picture 3"/>
          <p:cNvPicPr>
            <a:picLocks noChangeAspect="1"/>
          </p:cNvPicPr>
          <p:nvPr/>
        </p:nvPicPr>
        <p:blipFill>
          <a:blip r:embed="rId2"/>
          <a:stretch>
            <a:fillRect/>
          </a:stretch>
        </p:blipFill>
        <p:spPr>
          <a:xfrm>
            <a:off x="5919354" y="1641763"/>
            <a:ext cx="5953993" cy="3969328"/>
          </a:xfrm>
          <a:prstGeom prst="rect">
            <a:avLst/>
          </a:prstGeom>
        </p:spPr>
      </p:pic>
    </p:spTree>
    <p:extLst>
      <p:ext uri="{BB962C8B-B14F-4D97-AF65-F5344CB8AC3E}">
        <p14:creationId xmlns:p14="http://schemas.microsoft.com/office/powerpoint/2010/main" val="17355725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p:cNvPicPr>
            <a:picLocks noChangeAspect="1"/>
          </p:cNvPicPr>
          <p:nvPr/>
        </p:nvPicPr>
        <p:blipFill>
          <a:blip r:embed="rId3"/>
          <a:stretch>
            <a:fillRect/>
          </a:stretch>
        </p:blipFill>
        <p:spPr>
          <a:xfrm>
            <a:off x="7934324" y="2567855"/>
            <a:ext cx="1658039" cy="1653307"/>
          </a:xfrm>
          <a:prstGeom prst="ellipse">
            <a:avLst/>
          </a:prstGeom>
          <a:ln w="63500" cap="rnd">
            <a:solidFill>
              <a:srgbClr val="333333"/>
            </a:solidFill>
          </a:ln>
          <a:effectLst/>
          <a:scene3d>
            <a:camera prst="orthographicFront"/>
            <a:lightRig rig="contrasting" dir="t">
              <a:rot lat="0" lon="0" rev="3000000"/>
            </a:lightRig>
          </a:scene3d>
          <a:sp3d contourW="7620">
            <a:contourClr>
              <a:srgbClr val="333333"/>
            </a:contourClr>
          </a:sp3d>
        </p:spPr>
      </p:pic>
      <p:sp>
        <p:nvSpPr>
          <p:cNvPr id="2" name="Title 1"/>
          <p:cNvSpPr>
            <a:spLocks noGrp="1"/>
          </p:cNvSpPr>
          <p:nvPr>
            <p:ph type="title"/>
          </p:nvPr>
        </p:nvSpPr>
        <p:spPr>
          <a:xfrm>
            <a:off x="1534696" y="188569"/>
            <a:ext cx="9520158" cy="1049235"/>
          </a:xfrm>
        </p:spPr>
        <p:txBody>
          <a:bodyPr/>
          <a:lstStyle/>
          <a:p>
            <a:r>
              <a:rPr lang="en-US" i="1" dirty="0" err="1"/>
              <a:t>Fraxinus</a:t>
            </a:r>
            <a:r>
              <a:rPr lang="en-US" dirty="0"/>
              <a:t> Spp. (Ash </a:t>
            </a:r>
            <a:r>
              <a:rPr lang="en-US" dirty="0" smtClean="0"/>
              <a:t>Trees)</a:t>
            </a:r>
            <a:endParaRPr lang="en-US" dirty="0"/>
          </a:p>
        </p:txBody>
      </p:sp>
      <p:pic>
        <p:nvPicPr>
          <p:cNvPr id="4" name="Picture 3"/>
          <p:cNvPicPr>
            <a:picLocks noChangeAspect="1"/>
          </p:cNvPicPr>
          <p:nvPr/>
        </p:nvPicPr>
        <p:blipFill>
          <a:blip r:embed="rId4"/>
          <a:stretch>
            <a:fillRect/>
          </a:stretch>
        </p:blipFill>
        <p:spPr>
          <a:xfrm>
            <a:off x="2023664" y="1845180"/>
            <a:ext cx="2256236" cy="3054174"/>
          </a:xfrm>
          <a:prstGeom prst="rect">
            <a:avLst/>
          </a:prstGeom>
        </p:spPr>
      </p:pic>
      <p:pic>
        <p:nvPicPr>
          <p:cNvPr id="5" name="Picture 4"/>
          <p:cNvPicPr>
            <a:picLocks noChangeAspect="1"/>
          </p:cNvPicPr>
          <p:nvPr/>
        </p:nvPicPr>
        <p:blipFill>
          <a:blip r:embed="rId5"/>
          <a:stretch>
            <a:fillRect/>
          </a:stretch>
        </p:blipFill>
        <p:spPr>
          <a:xfrm>
            <a:off x="8002391" y="866056"/>
            <a:ext cx="1487124" cy="1487124"/>
          </a:xfrm>
          <a:prstGeom prst="rect">
            <a:avLst/>
          </a:prstGeom>
        </p:spPr>
      </p:pic>
      <p:pic>
        <p:nvPicPr>
          <p:cNvPr id="7" name="Picture 6"/>
          <p:cNvPicPr>
            <a:picLocks noChangeAspect="1"/>
          </p:cNvPicPr>
          <p:nvPr/>
        </p:nvPicPr>
        <p:blipFill>
          <a:blip r:embed="rId6"/>
          <a:stretch>
            <a:fillRect/>
          </a:stretch>
        </p:blipFill>
        <p:spPr>
          <a:xfrm>
            <a:off x="7965463" y="5126566"/>
            <a:ext cx="1593850" cy="178511"/>
          </a:xfrm>
          <a:prstGeom prst="rect">
            <a:avLst/>
          </a:prstGeom>
        </p:spPr>
      </p:pic>
      <p:cxnSp>
        <p:nvCxnSpPr>
          <p:cNvPr id="9" name="Straight Connector 8"/>
          <p:cNvCxnSpPr/>
          <p:nvPr/>
        </p:nvCxnSpPr>
        <p:spPr>
          <a:xfrm flipV="1">
            <a:off x="4959350" y="3390900"/>
            <a:ext cx="732252" cy="4764"/>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692215" y="1585218"/>
            <a:ext cx="0" cy="1805682"/>
          </a:xfrm>
          <a:prstGeom prst="line">
            <a:avLst/>
          </a:prstGeom>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1384300" y="1638300"/>
            <a:ext cx="3575050" cy="35750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7863915" y="713186"/>
            <a:ext cx="1746250" cy="17462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7874000" y="4345780"/>
            <a:ext cx="1746250" cy="17462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7889085" y="2519363"/>
            <a:ext cx="1746250" cy="17462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p:cNvCxnSpPr/>
          <p:nvPr/>
        </p:nvCxnSpPr>
        <p:spPr>
          <a:xfrm flipH="1">
            <a:off x="5692215" y="1585218"/>
            <a:ext cx="21717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5691602" y="3390900"/>
            <a:ext cx="2193910" cy="397"/>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4" idx="2"/>
          </p:cNvCxnSpPr>
          <p:nvPr/>
        </p:nvCxnSpPr>
        <p:spPr>
          <a:xfrm flipH="1" flipV="1">
            <a:off x="5691602" y="5213349"/>
            <a:ext cx="2182398" cy="5556"/>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a:off x="5691602" y="3390900"/>
            <a:ext cx="614" cy="1822450"/>
          </a:xfrm>
          <a:prstGeom prst="line">
            <a:avLst/>
          </a:prstGeom>
        </p:spPr>
        <p:style>
          <a:lnRef idx="1">
            <a:schemeClr val="accent1"/>
          </a:lnRef>
          <a:fillRef idx="0">
            <a:schemeClr val="accent1"/>
          </a:fillRef>
          <a:effectRef idx="0">
            <a:schemeClr val="accent1"/>
          </a:effectRef>
          <a:fontRef idx="minor">
            <a:schemeClr val="tx1"/>
          </a:fontRef>
        </p:style>
      </p:cxnSp>
      <p:pic>
        <p:nvPicPr>
          <p:cNvPr id="18" name="Picture 17"/>
          <p:cNvPicPr>
            <a:picLocks noChangeAspect="1"/>
          </p:cNvPicPr>
          <p:nvPr/>
        </p:nvPicPr>
        <p:blipFill>
          <a:blip r:embed="rId7"/>
          <a:stretch>
            <a:fillRect/>
          </a:stretch>
        </p:blipFill>
        <p:spPr>
          <a:xfrm>
            <a:off x="6636657" y="850900"/>
            <a:ext cx="3810000" cy="5080000"/>
          </a:xfrm>
          <a:prstGeom prst="rect">
            <a:avLst/>
          </a:prstGeom>
        </p:spPr>
      </p:pic>
      <p:sp>
        <p:nvSpPr>
          <p:cNvPr id="19" name="Rectangle 18"/>
          <p:cNvSpPr/>
          <p:nvPr/>
        </p:nvSpPr>
        <p:spPr>
          <a:xfrm>
            <a:off x="6636657" y="850900"/>
            <a:ext cx="3810000" cy="508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a:endCxn id="19" idx="1"/>
          </p:cNvCxnSpPr>
          <p:nvPr/>
        </p:nvCxnSpPr>
        <p:spPr>
          <a:xfrm flipV="1">
            <a:off x="4956570" y="3390900"/>
            <a:ext cx="1680087" cy="4764"/>
          </a:xfrm>
          <a:prstGeom prst="line">
            <a:avLst/>
          </a:prstGeom>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6624827" y="998538"/>
            <a:ext cx="3465812" cy="4857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p:cNvPicPr>
            <a:picLocks noChangeAspect="1"/>
          </p:cNvPicPr>
          <p:nvPr/>
        </p:nvPicPr>
        <p:blipFill rotWithShape="1">
          <a:blip r:embed="rId8"/>
          <a:srcRect b="6296"/>
          <a:stretch/>
        </p:blipFill>
        <p:spPr>
          <a:xfrm>
            <a:off x="6635644" y="1005334"/>
            <a:ext cx="3444177" cy="4840982"/>
          </a:xfrm>
          <a:prstGeom prst="rect">
            <a:avLst/>
          </a:prstGeom>
        </p:spPr>
      </p:pic>
      <p:pic>
        <p:nvPicPr>
          <p:cNvPr id="37" name="Picture 36"/>
          <p:cNvPicPr>
            <a:picLocks noChangeAspect="1"/>
          </p:cNvPicPr>
          <p:nvPr/>
        </p:nvPicPr>
        <p:blipFill rotWithShape="1">
          <a:blip r:embed="rId9"/>
          <a:srcRect b="6722"/>
          <a:stretch/>
        </p:blipFill>
        <p:spPr>
          <a:xfrm>
            <a:off x="6637950" y="2264400"/>
            <a:ext cx="3657600" cy="2274487"/>
          </a:xfrm>
          <a:prstGeom prst="rect">
            <a:avLst/>
          </a:prstGeom>
        </p:spPr>
      </p:pic>
      <p:sp>
        <p:nvSpPr>
          <p:cNvPr id="38" name="Rectangle 37"/>
          <p:cNvSpPr/>
          <p:nvPr/>
        </p:nvSpPr>
        <p:spPr>
          <a:xfrm>
            <a:off x="6623533" y="2259681"/>
            <a:ext cx="3672017" cy="22792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8111613" y="2459436"/>
            <a:ext cx="867205" cy="20004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40"/>
          <p:cNvPicPr>
            <a:picLocks noChangeAspect="1"/>
          </p:cNvPicPr>
          <p:nvPr/>
        </p:nvPicPr>
        <p:blipFill>
          <a:blip r:embed="rId10"/>
          <a:stretch>
            <a:fillRect/>
          </a:stretch>
        </p:blipFill>
        <p:spPr>
          <a:xfrm>
            <a:off x="1542031" y="1726103"/>
            <a:ext cx="5474840" cy="3887540"/>
          </a:xfrm>
          <a:prstGeom prst="rect">
            <a:avLst/>
          </a:prstGeom>
        </p:spPr>
      </p:pic>
      <p:grpSp>
        <p:nvGrpSpPr>
          <p:cNvPr id="47" name="Group 46"/>
          <p:cNvGrpSpPr/>
          <p:nvPr/>
        </p:nvGrpSpPr>
        <p:grpSpPr>
          <a:xfrm>
            <a:off x="7010610" y="1732857"/>
            <a:ext cx="1101003" cy="3880989"/>
            <a:chOff x="7010610" y="1732857"/>
            <a:chExt cx="1101003" cy="3880989"/>
          </a:xfrm>
        </p:grpSpPr>
        <p:cxnSp>
          <p:nvCxnSpPr>
            <p:cNvPr id="44" name="Straight Connector 43"/>
            <p:cNvCxnSpPr/>
            <p:nvPr/>
          </p:nvCxnSpPr>
          <p:spPr>
            <a:xfrm flipH="1" flipV="1">
              <a:off x="7010610" y="1732857"/>
              <a:ext cx="1101003" cy="726579"/>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H="1">
              <a:off x="7010610" y="4459912"/>
              <a:ext cx="1101003" cy="1153934"/>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48" name="Picture 47"/>
          <p:cNvPicPr>
            <a:picLocks noChangeAspect="1"/>
          </p:cNvPicPr>
          <p:nvPr/>
        </p:nvPicPr>
        <p:blipFill>
          <a:blip r:embed="rId11"/>
          <a:stretch>
            <a:fillRect/>
          </a:stretch>
        </p:blipFill>
        <p:spPr>
          <a:xfrm>
            <a:off x="6636657" y="1709153"/>
            <a:ext cx="2571750" cy="3429000"/>
          </a:xfrm>
          <a:prstGeom prst="rect">
            <a:avLst/>
          </a:prstGeom>
        </p:spPr>
      </p:pic>
      <p:sp>
        <p:nvSpPr>
          <p:cNvPr id="49" name="Rectangle 48"/>
          <p:cNvSpPr/>
          <p:nvPr/>
        </p:nvSpPr>
        <p:spPr>
          <a:xfrm>
            <a:off x="6627254" y="1699182"/>
            <a:ext cx="2581153" cy="34389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1534696" y="1717701"/>
            <a:ext cx="5475914" cy="389614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2222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500"/>
                            </p:stCondLst>
                            <p:childTnLst>
                              <p:par>
                                <p:cTn id="17" presetID="22" presetClass="entr" presetSubtype="4"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down)">
                                      <p:cBhvr>
                                        <p:cTn id="19" dur="500"/>
                                        <p:tgtEl>
                                          <p:spTgt spid="11"/>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500"/>
                                        <p:tgtEl>
                                          <p:spTgt spid="27"/>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left)">
                                      <p:cBhvr>
                                        <p:cTn id="27" dur="500"/>
                                        <p:tgtEl>
                                          <p:spTgt spid="20"/>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par>
                          <p:cTn id="32" fill="hold">
                            <p:stCondLst>
                              <p:cond delay="2500"/>
                            </p:stCondLst>
                            <p:childTnLst>
                              <p:par>
                                <p:cTn id="33" presetID="22" presetClass="entr" presetSubtype="8" fill="hold"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wipe(left)">
                                      <p:cBhvr>
                                        <p:cTn id="35" dur="500"/>
                                        <p:tgtEl>
                                          <p:spTgt spid="31"/>
                                        </p:tgtEl>
                                      </p:cBhvr>
                                    </p:animEffect>
                                  </p:childTnLst>
                                </p:cTn>
                              </p:par>
                            </p:childTnLst>
                          </p:cTn>
                        </p:par>
                        <p:par>
                          <p:cTn id="36" fill="hold">
                            <p:stCondLst>
                              <p:cond delay="3000"/>
                            </p:stCondLst>
                            <p:childTnLst>
                              <p:par>
                                <p:cTn id="37" presetID="22" presetClass="entr" presetSubtype="8"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wipe(left)">
                                      <p:cBhvr>
                                        <p:cTn id="39" dur="500"/>
                                        <p:tgtEl>
                                          <p:spTgt spid="25"/>
                                        </p:tgtEl>
                                      </p:cBhvr>
                                    </p:animEffect>
                                  </p:childTnLst>
                                </p:cTn>
                              </p:par>
                            </p:childTnLst>
                          </p:cTn>
                        </p:par>
                        <p:par>
                          <p:cTn id="40" fill="hold">
                            <p:stCondLst>
                              <p:cond delay="3500"/>
                            </p:stCondLst>
                            <p:childTnLst>
                              <p:par>
                                <p:cTn id="41" presetID="10" presetClass="entr" presetSubtype="0" fill="hold" nodeType="after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500"/>
                                        <p:tgtEl>
                                          <p:spTgt spid="39"/>
                                        </p:tgtEl>
                                      </p:cBhvr>
                                    </p:animEffect>
                                  </p:childTnLst>
                                </p:cTn>
                              </p:par>
                            </p:childTnLst>
                          </p:cTn>
                        </p:par>
                        <p:par>
                          <p:cTn id="44" fill="hold">
                            <p:stCondLst>
                              <p:cond delay="4000"/>
                            </p:stCondLst>
                            <p:childTnLst>
                              <p:par>
                                <p:cTn id="45" presetID="22" presetClass="entr" presetSubtype="1" fill="hold" nodeType="after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wipe(up)">
                                      <p:cBhvr>
                                        <p:cTn id="47" dur="500"/>
                                        <p:tgtEl>
                                          <p:spTgt spid="35"/>
                                        </p:tgtEl>
                                      </p:cBhvr>
                                    </p:animEffect>
                                  </p:childTnLst>
                                </p:cTn>
                              </p:par>
                            </p:childTnLst>
                          </p:cTn>
                        </p:par>
                        <p:par>
                          <p:cTn id="48" fill="hold">
                            <p:stCondLst>
                              <p:cond delay="4500"/>
                            </p:stCondLst>
                            <p:childTnLst>
                              <p:par>
                                <p:cTn id="49" presetID="22" presetClass="entr" presetSubtype="8" fill="hold"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wipe(left)">
                                      <p:cBhvr>
                                        <p:cTn id="51" dur="500"/>
                                        <p:tgtEl>
                                          <p:spTgt spid="33"/>
                                        </p:tgtEl>
                                      </p:cBhvr>
                                    </p:animEffect>
                                  </p:childTnLst>
                                </p:cTn>
                              </p:par>
                            </p:childTnLst>
                          </p:cTn>
                        </p:par>
                        <p:par>
                          <p:cTn id="52" fill="hold">
                            <p:stCondLst>
                              <p:cond delay="5000"/>
                            </p:stCondLst>
                            <p:childTnLst>
                              <p:par>
                                <p:cTn id="53" presetID="22" presetClass="entr" presetSubtype="8" fill="hold" grpId="0" nodeType="after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wipe(left)">
                                      <p:cBhvr>
                                        <p:cTn id="55" dur="500"/>
                                        <p:tgtEl>
                                          <p:spTgt spid="24"/>
                                        </p:tgtEl>
                                      </p:cBhvr>
                                    </p:animEffect>
                                  </p:childTnLst>
                                </p:cTn>
                              </p:par>
                            </p:childTnLst>
                          </p:cTn>
                        </p:par>
                        <p:par>
                          <p:cTn id="56" fill="hold">
                            <p:stCondLst>
                              <p:cond delay="5500"/>
                            </p:stCondLst>
                            <p:childTnLst>
                              <p:par>
                                <p:cTn id="57" presetID="10" presetClass="entr" presetSubtype="0" fill="hold" nodeType="after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fade">
                                      <p:cBhvr>
                                        <p:cTn id="59" dur="500"/>
                                        <p:tgtEl>
                                          <p:spTgt spid="7"/>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xit" presetSubtype="0" fill="hold" nodeType="clickEffect">
                                  <p:stCondLst>
                                    <p:cond delay="0"/>
                                  </p:stCondLst>
                                  <p:childTnLst>
                                    <p:animEffect transition="out" filter="fade">
                                      <p:cBhvr>
                                        <p:cTn id="63" dur="500"/>
                                        <p:tgtEl>
                                          <p:spTgt spid="9"/>
                                        </p:tgtEl>
                                      </p:cBhvr>
                                    </p:animEffect>
                                    <p:set>
                                      <p:cBhvr>
                                        <p:cTn id="64" dur="1" fill="hold">
                                          <p:stCondLst>
                                            <p:cond delay="499"/>
                                          </p:stCondLst>
                                        </p:cTn>
                                        <p:tgtEl>
                                          <p:spTgt spid="9"/>
                                        </p:tgtEl>
                                        <p:attrNameLst>
                                          <p:attrName>style.visibility</p:attrName>
                                        </p:attrNameLst>
                                      </p:cBhvr>
                                      <p:to>
                                        <p:strVal val="hidden"/>
                                      </p:to>
                                    </p:set>
                                  </p:childTnLst>
                                </p:cTn>
                              </p:par>
                              <p:par>
                                <p:cTn id="65" presetID="10" presetClass="exit" presetSubtype="0" fill="hold" nodeType="withEffect">
                                  <p:stCondLst>
                                    <p:cond delay="0"/>
                                  </p:stCondLst>
                                  <p:childTnLst>
                                    <p:animEffect transition="out" filter="fade">
                                      <p:cBhvr>
                                        <p:cTn id="66" dur="500"/>
                                        <p:tgtEl>
                                          <p:spTgt spid="11"/>
                                        </p:tgtEl>
                                      </p:cBhvr>
                                    </p:animEffect>
                                    <p:set>
                                      <p:cBhvr>
                                        <p:cTn id="67" dur="1" fill="hold">
                                          <p:stCondLst>
                                            <p:cond delay="499"/>
                                          </p:stCondLst>
                                        </p:cTn>
                                        <p:tgtEl>
                                          <p:spTgt spid="11"/>
                                        </p:tgtEl>
                                        <p:attrNameLst>
                                          <p:attrName>style.visibility</p:attrName>
                                        </p:attrNameLst>
                                      </p:cBhvr>
                                      <p:to>
                                        <p:strVal val="hidden"/>
                                      </p:to>
                                    </p:set>
                                  </p:childTnLst>
                                </p:cTn>
                              </p:par>
                              <p:par>
                                <p:cTn id="68" presetID="10" presetClass="exit" presetSubtype="0" fill="hold" nodeType="withEffect">
                                  <p:stCondLst>
                                    <p:cond delay="0"/>
                                  </p:stCondLst>
                                  <p:childTnLst>
                                    <p:animEffect transition="out" filter="fade">
                                      <p:cBhvr>
                                        <p:cTn id="69" dur="500"/>
                                        <p:tgtEl>
                                          <p:spTgt spid="27"/>
                                        </p:tgtEl>
                                      </p:cBhvr>
                                    </p:animEffect>
                                    <p:set>
                                      <p:cBhvr>
                                        <p:cTn id="70" dur="1" fill="hold">
                                          <p:stCondLst>
                                            <p:cond delay="499"/>
                                          </p:stCondLst>
                                        </p:cTn>
                                        <p:tgtEl>
                                          <p:spTgt spid="27"/>
                                        </p:tgtEl>
                                        <p:attrNameLst>
                                          <p:attrName>style.visibility</p:attrName>
                                        </p:attrNameLst>
                                      </p:cBhvr>
                                      <p:to>
                                        <p:strVal val="hidden"/>
                                      </p:to>
                                    </p:set>
                                  </p:childTnLst>
                                </p:cTn>
                              </p:par>
                              <p:par>
                                <p:cTn id="71" presetID="10" presetClass="exit" presetSubtype="0" fill="hold" grpId="1" nodeType="withEffect">
                                  <p:stCondLst>
                                    <p:cond delay="0"/>
                                  </p:stCondLst>
                                  <p:childTnLst>
                                    <p:animEffect transition="out" filter="fade">
                                      <p:cBhvr>
                                        <p:cTn id="72" dur="500"/>
                                        <p:tgtEl>
                                          <p:spTgt spid="20"/>
                                        </p:tgtEl>
                                      </p:cBhvr>
                                    </p:animEffect>
                                    <p:set>
                                      <p:cBhvr>
                                        <p:cTn id="73" dur="1" fill="hold">
                                          <p:stCondLst>
                                            <p:cond delay="499"/>
                                          </p:stCondLst>
                                        </p:cTn>
                                        <p:tgtEl>
                                          <p:spTgt spid="20"/>
                                        </p:tgtEl>
                                        <p:attrNameLst>
                                          <p:attrName>style.visibility</p:attrName>
                                        </p:attrNameLst>
                                      </p:cBhvr>
                                      <p:to>
                                        <p:strVal val="hidden"/>
                                      </p:to>
                                    </p:set>
                                  </p:childTnLst>
                                </p:cTn>
                              </p:par>
                              <p:par>
                                <p:cTn id="74" presetID="10" presetClass="exit" presetSubtype="0" fill="hold" nodeType="withEffect">
                                  <p:stCondLst>
                                    <p:cond delay="0"/>
                                  </p:stCondLst>
                                  <p:childTnLst>
                                    <p:animEffect transition="out" filter="fade">
                                      <p:cBhvr>
                                        <p:cTn id="75" dur="500"/>
                                        <p:tgtEl>
                                          <p:spTgt spid="5"/>
                                        </p:tgtEl>
                                      </p:cBhvr>
                                    </p:animEffect>
                                    <p:set>
                                      <p:cBhvr>
                                        <p:cTn id="76" dur="1" fill="hold">
                                          <p:stCondLst>
                                            <p:cond delay="499"/>
                                          </p:stCondLst>
                                        </p:cTn>
                                        <p:tgtEl>
                                          <p:spTgt spid="5"/>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500"/>
                                        <p:tgtEl>
                                          <p:spTgt spid="31"/>
                                        </p:tgtEl>
                                      </p:cBhvr>
                                    </p:animEffect>
                                    <p:set>
                                      <p:cBhvr>
                                        <p:cTn id="79" dur="1" fill="hold">
                                          <p:stCondLst>
                                            <p:cond delay="499"/>
                                          </p:stCondLst>
                                        </p:cTn>
                                        <p:tgtEl>
                                          <p:spTgt spid="31"/>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500"/>
                                        <p:tgtEl>
                                          <p:spTgt spid="25"/>
                                        </p:tgtEl>
                                      </p:cBhvr>
                                    </p:animEffect>
                                    <p:set>
                                      <p:cBhvr>
                                        <p:cTn id="82" dur="1" fill="hold">
                                          <p:stCondLst>
                                            <p:cond delay="499"/>
                                          </p:stCondLst>
                                        </p:cTn>
                                        <p:tgtEl>
                                          <p:spTgt spid="25"/>
                                        </p:tgtEl>
                                        <p:attrNameLst>
                                          <p:attrName>style.visibility</p:attrName>
                                        </p:attrNameLst>
                                      </p:cBhvr>
                                      <p:to>
                                        <p:strVal val="hidden"/>
                                      </p:to>
                                    </p:set>
                                  </p:childTnLst>
                                </p:cTn>
                              </p:par>
                              <p:par>
                                <p:cTn id="83" presetID="10" presetClass="exit" presetSubtype="0" fill="hold" nodeType="withEffect">
                                  <p:stCondLst>
                                    <p:cond delay="0"/>
                                  </p:stCondLst>
                                  <p:childTnLst>
                                    <p:animEffect transition="out" filter="fade">
                                      <p:cBhvr>
                                        <p:cTn id="84" dur="500"/>
                                        <p:tgtEl>
                                          <p:spTgt spid="39"/>
                                        </p:tgtEl>
                                      </p:cBhvr>
                                    </p:animEffect>
                                    <p:set>
                                      <p:cBhvr>
                                        <p:cTn id="85" dur="1" fill="hold">
                                          <p:stCondLst>
                                            <p:cond delay="499"/>
                                          </p:stCondLst>
                                        </p:cTn>
                                        <p:tgtEl>
                                          <p:spTgt spid="39"/>
                                        </p:tgtEl>
                                        <p:attrNameLst>
                                          <p:attrName>style.visibility</p:attrName>
                                        </p:attrNameLst>
                                      </p:cBhvr>
                                      <p:to>
                                        <p:strVal val="hidden"/>
                                      </p:to>
                                    </p:set>
                                  </p:childTnLst>
                                </p:cTn>
                              </p:par>
                              <p:par>
                                <p:cTn id="86" presetID="10" presetClass="exit" presetSubtype="0" fill="hold" nodeType="withEffect">
                                  <p:stCondLst>
                                    <p:cond delay="0"/>
                                  </p:stCondLst>
                                  <p:childTnLst>
                                    <p:animEffect transition="out" filter="fade">
                                      <p:cBhvr>
                                        <p:cTn id="87" dur="500"/>
                                        <p:tgtEl>
                                          <p:spTgt spid="35"/>
                                        </p:tgtEl>
                                      </p:cBhvr>
                                    </p:animEffect>
                                    <p:set>
                                      <p:cBhvr>
                                        <p:cTn id="88" dur="1" fill="hold">
                                          <p:stCondLst>
                                            <p:cond delay="499"/>
                                          </p:stCondLst>
                                        </p:cTn>
                                        <p:tgtEl>
                                          <p:spTgt spid="35"/>
                                        </p:tgtEl>
                                        <p:attrNameLst>
                                          <p:attrName>style.visibility</p:attrName>
                                        </p:attrNameLst>
                                      </p:cBhvr>
                                      <p:to>
                                        <p:strVal val="hidden"/>
                                      </p:to>
                                    </p:set>
                                  </p:childTnLst>
                                </p:cTn>
                              </p:par>
                              <p:par>
                                <p:cTn id="89" presetID="10" presetClass="exit" presetSubtype="0" fill="hold" nodeType="withEffect">
                                  <p:stCondLst>
                                    <p:cond delay="0"/>
                                  </p:stCondLst>
                                  <p:childTnLst>
                                    <p:animEffect transition="out" filter="fade">
                                      <p:cBhvr>
                                        <p:cTn id="90" dur="500"/>
                                        <p:tgtEl>
                                          <p:spTgt spid="33"/>
                                        </p:tgtEl>
                                      </p:cBhvr>
                                    </p:animEffect>
                                    <p:set>
                                      <p:cBhvr>
                                        <p:cTn id="91" dur="1" fill="hold">
                                          <p:stCondLst>
                                            <p:cond delay="499"/>
                                          </p:stCondLst>
                                        </p:cTn>
                                        <p:tgtEl>
                                          <p:spTgt spid="33"/>
                                        </p:tgtEl>
                                        <p:attrNameLst>
                                          <p:attrName>style.visibility</p:attrName>
                                        </p:attrNameLst>
                                      </p:cBhvr>
                                      <p:to>
                                        <p:strVal val="hidden"/>
                                      </p:to>
                                    </p:set>
                                  </p:childTnLst>
                                </p:cTn>
                              </p:par>
                              <p:par>
                                <p:cTn id="92" presetID="10" presetClass="exit" presetSubtype="0" fill="hold" grpId="1" nodeType="withEffect">
                                  <p:stCondLst>
                                    <p:cond delay="0"/>
                                  </p:stCondLst>
                                  <p:childTnLst>
                                    <p:animEffect transition="out" filter="fade">
                                      <p:cBhvr>
                                        <p:cTn id="93" dur="500"/>
                                        <p:tgtEl>
                                          <p:spTgt spid="24"/>
                                        </p:tgtEl>
                                      </p:cBhvr>
                                    </p:animEffect>
                                    <p:set>
                                      <p:cBhvr>
                                        <p:cTn id="94" dur="1" fill="hold">
                                          <p:stCondLst>
                                            <p:cond delay="499"/>
                                          </p:stCondLst>
                                        </p:cTn>
                                        <p:tgtEl>
                                          <p:spTgt spid="24"/>
                                        </p:tgtEl>
                                        <p:attrNameLst>
                                          <p:attrName>style.visibility</p:attrName>
                                        </p:attrNameLst>
                                      </p:cBhvr>
                                      <p:to>
                                        <p:strVal val="hidden"/>
                                      </p:to>
                                    </p:set>
                                  </p:childTnLst>
                                </p:cTn>
                              </p:par>
                              <p:par>
                                <p:cTn id="95" presetID="10" presetClass="exit" presetSubtype="0" fill="hold" nodeType="withEffect">
                                  <p:stCondLst>
                                    <p:cond delay="0"/>
                                  </p:stCondLst>
                                  <p:childTnLst>
                                    <p:animEffect transition="out" filter="fade">
                                      <p:cBhvr>
                                        <p:cTn id="96" dur="500"/>
                                        <p:tgtEl>
                                          <p:spTgt spid="7"/>
                                        </p:tgtEl>
                                      </p:cBhvr>
                                    </p:animEffect>
                                    <p:set>
                                      <p:cBhvr>
                                        <p:cTn id="97" dur="1" fill="hold">
                                          <p:stCondLst>
                                            <p:cond delay="499"/>
                                          </p:stCondLst>
                                        </p:cTn>
                                        <p:tgtEl>
                                          <p:spTgt spid="7"/>
                                        </p:tgtEl>
                                        <p:attrNameLst>
                                          <p:attrName>style.visibility</p:attrName>
                                        </p:attrNameLst>
                                      </p:cBhvr>
                                      <p:to>
                                        <p:strVal val="hidden"/>
                                      </p:to>
                                    </p:set>
                                  </p:childTnLst>
                                </p:cTn>
                              </p:par>
                            </p:childTnLst>
                          </p:cTn>
                        </p:par>
                        <p:par>
                          <p:cTn id="98" fill="hold">
                            <p:stCondLst>
                              <p:cond delay="500"/>
                            </p:stCondLst>
                            <p:childTnLst>
                              <p:par>
                                <p:cTn id="99" presetID="22" presetClass="entr" presetSubtype="8" fill="hold" nodeType="after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wipe(left)">
                                      <p:cBhvr>
                                        <p:cTn id="101" dur="500"/>
                                        <p:tgtEl>
                                          <p:spTgt spid="22"/>
                                        </p:tgtEl>
                                      </p:cBhvr>
                                    </p:animEffect>
                                  </p:childTnLst>
                                </p:cTn>
                              </p:par>
                            </p:childTnLst>
                          </p:cTn>
                        </p:par>
                        <p:par>
                          <p:cTn id="102" fill="hold">
                            <p:stCondLst>
                              <p:cond delay="1000"/>
                            </p:stCondLst>
                            <p:childTnLst>
                              <p:par>
                                <p:cTn id="103" presetID="22" presetClass="entr" presetSubtype="8" fill="hold" grpId="0" nodeType="afterEffect">
                                  <p:stCondLst>
                                    <p:cond delay="0"/>
                                  </p:stCondLst>
                                  <p:childTnLst>
                                    <p:set>
                                      <p:cBhvr>
                                        <p:cTn id="104" dur="1" fill="hold">
                                          <p:stCondLst>
                                            <p:cond delay="0"/>
                                          </p:stCondLst>
                                        </p:cTn>
                                        <p:tgtEl>
                                          <p:spTgt spid="19"/>
                                        </p:tgtEl>
                                        <p:attrNameLst>
                                          <p:attrName>style.visibility</p:attrName>
                                        </p:attrNameLst>
                                      </p:cBhvr>
                                      <p:to>
                                        <p:strVal val="visible"/>
                                      </p:to>
                                    </p:set>
                                    <p:animEffect transition="in" filter="wipe(left)">
                                      <p:cBhvr>
                                        <p:cTn id="105" dur="500"/>
                                        <p:tgtEl>
                                          <p:spTgt spid="19"/>
                                        </p:tgtEl>
                                      </p:cBhvr>
                                    </p:animEffect>
                                  </p:childTnLst>
                                </p:cTn>
                              </p:par>
                              <p:par>
                                <p:cTn id="106" presetID="10" presetClass="entr" presetSubtype="0" fill="hold" nodeType="withEffect">
                                  <p:stCondLst>
                                    <p:cond delay="0"/>
                                  </p:stCondLst>
                                  <p:childTnLst>
                                    <p:set>
                                      <p:cBhvr>
                                        <p:cTn id="107" dur="1" fill="hold">
                                          <p:stCondLst>
                                            <p:cond delay="0"/>
                                          </p:stCondLst>
                                        </p:cTn>
                                        <p:tgtEl>
                                          <p:spTgt spid="18"/>
                                        </p:tgtEl>
                                        <p:attrNameLst>
                                          <p:attrName>style.visibility</p:attrName>
                                        </p:attrNameLst>
                                      </p:cBhvr>
                                      <p:to>
                                        <p:strVal val="visible"/>
                                      </p:to>
                                    </p:set>
                                    <p:animEffect transition="in" filter="fade">
                                      <p:cBhvr>
                                        <p:cTn id="108" dur="500"/>
                                        <p:tgtEl>
                                          <p:spTgt spid="18"/>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xit" presetSubtype="0" fill="hold" nodeType="clickEffect">
                                  <p:stCondLst>
                                    <p:cond delay="0"/>
                                  </p:stCondLst>
                                  <p:childTnLst>
                                    <p:animEffect transition="out" filter="fade">
                                      <p:cBhvr>
                                        <p:cTn id="112" dur="500"/>
                                        <p:tgtEl>
                                          <p:spTgt spid="18"/>
                                        </p:tgtEl>
                                      </p:cBhvr>
                                    </p:animEffect>
                                    <p:set>
                                      <p:cBhvr>
                                        <p:cTn id="113" dur="1" fill="hold">
                                          <p:stCondLst>
                                            <p:cond delay="499"/>
                                          </p:stCondLst>
                                        </p:cTn>
                                        <p:tgtEl>
                                          <p:spTgt spid="18"/>
                                        </p:tgtEl>
                                        <p:attrNameLst>
                                          <p:attrName>style.visibility</p:attrName>
                                        </p:attrNameLst>
                                      </p:cBhvr>
                                      <p:to>
                                        <p:strVal val="hidden"/>
                                      </p:to>
                                    </p:set>
                                  </p:childTnLst>
                                </p:cTn>
                              </p:par>
                            </p:childTnLst>
                          </p:cTn>
                        </p:par>
                        <p:par>
                          <p:cTn id="114" fill="hold">
                            <p:stCondLst>
                              <p:cond delay="500"/>
                            </p:stCondLst>
                            <p:childTnLst>
                              <p:par>
                                <p:cTn id="115" presetID="22" presetClass="exit" presetSubtype="2" fill="hold" grpId="1" nodeType="afterEffect">
                                  <p:stCondLst>
                                    <p:cond delay="0"/>
                                  </p:stCondLst>
                                  <p:childTnLst>
                                    <p:animEffect transition="out" filter="wipe(right)">
                                      <p:cBhvr>
                                        <p:cTn id="116" dur="500"/>
                                        <p:tgtEl>
                                          <p:spTgt spid="19"/>
                                        </p:tgtEl>
                                      </p:cBhvr>
                                    </p:animEffect>
                                    <p:set>
                                      <p:cBhvr>
                                        <p:cTn id="117" dur="1" fill="hold">
                                          <p:stCondLst>
                                            <p:cond delay="499"/>
                                          </p:stCondLst>
                                        </p:cTn>
                                        <p:tgtEl>
                                          <p:spTgt spid="19"/>
                                        </p:tgtEl>
                                        <p:attrNameLst>
                                          <p:attrName>style.visibility</p:attrName>
                                        </p:attrNameLst>
                                      </p:cBhvr>
                                      <p:to>
                                        <p:strVal val="hidden"/>
                                      </p:to>
                                    </p:set>
                                  </p:childTnLst>
                                </p:cTn>
                              </p:par>
                            </p:childTnLst>
                          </p:cTn>
                        </p:par>
                        <p:par>
                          <p:cTn id="118" fill="hold">
                            <p:stCondLst>
                              <p:cond delay="1000"/>
                            </p:stCondLst>
                            <p:childTnLst>
                              <p:par>
                                <p:cTn id="119" presetID="22" presetClass="entr" presetSubtype="8" fill="hold" grpId="0" nodeType="afterEffect">
                                  <p:stCondLst>
                                    <p:cond delay="0"/>
                                  </p:stCondLst>
                                  <p:childTnLst>
                                    <p:set>
                                      <p:cBhvr>
                                        <p:cTn id="120" dur="1" fill="hold">
                                          <p:stCondLst>
                                            <p:cond delay="0"/>
                                          </p:stCondLst>
                                        </p:cTn>
                                        <p:tgtEl>
                                          <p:spTgt spid="36"/>
                                        </p:tgtEl>
                                        <p:attrNameLst>
                                          <p:attrName>style.visibility</p:attrName>
                                        </p:attrNameLst>
                                      </p:cBhvr>
                                      <p:to>
                                        <p:strVal val="visible"/>
                                      </p:to>
                                    </p:set>
                                    <p:animEffect transition="in" filter="wipe(left)">
                                      <p:cBhvr>
                                        <p:cTn id="121" dur="500"/>
                                        <p:tgtEl>
                                          <p:spTgt spid="36"/>
                                        </p:tgtEl>
                                      </p:cBhvr>
                                    </p:animEffect>
                                  </p:childTnLst>
                                </p:cTn>
                              </p:par>
                              <p:par>
                                <p:cTn id="122" presetID="10" presetClass="entr" presetSubtype="0" fill="hold" nodeType="withEffect">
                                  <p:stCondLst>
                                    <p:cond delay="0"/>
                                  </p:stCondLst>
                                  <p:childTnLst>
                                    <p:set>
                                      <p:cBhvr>
                                        <p:cTn id="123" dur="1" fill="hold">
                                          <p:stCondLst>
                                            <p:cond delay="0"/>
                                          </p:stCondLst>
                                        </p:cTn>
                                        <p:tgtEl>
                                          <p:spTgt spid="34"/>
                                        </p:tgtEl>
                                        <p:attrNameLst>
                                          <p:attrName>style.visibility</p:attrName>
                                        </p:attrNameLst>
                                      </p:cBhvr>
                                      <p:to>
                                        <p:strVal val="visible"/>
                                      </p:to>
                                    </p:set>
                                    <p:animEffect transition="in" filter="fade">
                                      <p:cBhvr>
                                        <p:cTn id="124" dur="500"/>
                                        <p:tgtEl>
                                          <p:spTgt spid="34"/>
                                        </p:tgtEl>
                                      </p:cBhvr>
                                    </p:animEffect>
                                  </p:childTnLst>
                                </p:cTn>
                              </p:par>
                            </p:childTnLst>
                          </p:cTn>
                        </p:par>
                      </p:childTnLst>
                    </p:cTn>
                  </p:par>
                  <p:par>
                    <p:cTn id="125" fill="hold">
                      <p:stCondLst>
                        <p:cond delay="indefinite"/>
                      </p:stCondLst>
                      <p:childTnLst>
                        <p:par>
                          <p:cTn id="126" fill="hold">
                            <p:stCondLst>
                              <p:cond delay="0"/>
                            </p:stCondLst>
                            <p:childTnLst>
                              <p:par>
                                <p:cTn id="127" presetID="10" presetClass="exit" presetSubtype="0" fill="hold" nodeType="clickEffect">
                                  <p:stCondLst>
                                    <p:cond delay="0"/>
                                  </p:stCondLst>
                                  <p:childTnLst>
                                    <p:animEffect transition="out" filter="fade">
                                      <p:cBhvr>
                                        <p:cTn id="128" dur="500"/>
                                        <p:tgtEl>
                                          <p:spTgt spid="34"/>
                                        </p:tgtEl>
                                      </p:cBhvr>
                                    </p:animEffect>
                                    <p:set>
                                      <p:cBhvr>
                                        <p:cTn id="129" dur="1" fill="hold">
                                          <p:stCondLst>
                                            <p:cond delay="499"/>
                                          </p:stCondLst>
                                        </p:cTn>
                                        <p:tgtEl>
                                          <p:spTgt spid="34"/>
                                        </p:tgtEl>
                                        <p:attrNameLst>
                                          <p:attrName>style.visibility</p:attrName>
                                        </p:attrNameLst>
                                      </p:cBhvr>
                                      <p:to>
                                        <p:strVal val="hidden"/>
                                      </p:to>
                                    </p:set>
                                  </p:childTnLst>
                                </p:cTn>
                              </p:par>
                              <p:par>
                                <p:cTn id="130" presetID="22" presetClass="exit" presetSubtype="2" fill="hold" grpId="1" nodeType="withEffect">
                                  <p:stCondLst>
                                    <p:cond delay="0"/>
                                  </p:stCondLst>
                                  <p:childTnLst>
                                    <p:animEffect transition="out" filter="wipe(right)">
                                      <p:cBhvr>
                                        <p:cTn id="131" dur="500"/>
                                        <p:tgtEl>
                                          <p:spTgt spid="36"/>
                                        </p:tgtEl>
                                      </p:cBhvr>
                                    </p:animEffect>
                                    <p:set>
                                      <p:cBhvr>
                                        <p:cTn id="132" dur="1" fill="hold">
                                          <p:stCondLst>
                                            <p:cond delay="499"/>
                                          </p:stCondLst>
                                        </p:cTn>
                                        <p:tgtEl>
                                          <p:spTgt spid="36"/>
                                        </p:tgtEl>
                                        <p:attrNameLst>
                                          <p:attrName>style.visibility</p:attrName>
                                        </p:attrNameLst>
                                      </p:cBhvr>
                                      <p:to>
                                        <p:strVal val="hidden"/>
                                      </p:to>
                                    </p:set>
                                  </p:childTnLst>
                                </p:cTn>
                              </p:par>
                            </p:childTnLst>
                          </p:cTn>
                        </p:par>
                        <p:par>
                          <p:cTn id="133" fill="hold">
                            <p:stCondLst>
                              <p:cond delay="500"/>
                            </p:stCondLst>
                            <p:childTnLst>
                              <p:par>
                                <p:cTn id="134" presetID="22" presetClass="entr" presetSubtype="8" fill="hold" grpId="0" nodeType="afterEffect">
                                  <p:stCondLst>
                                    <p:cond delay="0"/>
                                  </p:stCondLst>
                                  <p:childTnLst>
                                    <p:set>
                                      <p:cBhvr>
                                        <p:cTn id="135" dur="1" fill="hold">
                                          <p:stCondLst>
                                            <p:cond delay="0"/>
                                          </p:stCondLst>
                                        </p:cTn>
                                        <p:tgtEl>
                                          <p:spTgt spid="38"/>
                                        </p:tgtEl>
                                        <p:attrNameLst>
                                          <p:attrName>style.visibility</p:attrName>
                                        </p:attrNameLst>
                                      </p:cBhvr>
                                      <p:to>
                                        <p:strVal val="visible"/>
                                      </p:to>
                                    </p:set>
                                    <p:animEffect transition="in" filter="wipe(left)">
                                      <p:cBhvr>
                                        <p:cTn id="136" dur="500"/>
                                        <p:tgtEl>
                                          <p:spTgt spid="38"/>
                                        </p:tgtEl>
                                      </p:cBhvr>
                                    </p:animEffect>
                                  </p:childTnLst>
                                </p:cTn>
                              </p:par>
                              <p:par>
                                <p:cTn id="137" presetID="10" presetClass="entr" presetSubtype="0" fill="hold" nodeType="withEffect">
                                  <p:stCondLst>
                                    <p:cond delay="0"/>
                                  </p:stCondLst>
                                  <p:childTnLst>
                                    <p:set>
                                      <p:cBhvr>
                                        <p:cTn id="138" dur="1" fill="hold">
                                          <p:stCondLst>
                                            <p:cond delay="0"/>
                                          </p:stCondLst>
                                        </p:cTn>
                                        <p:tgtEl>
                                          <p:spTgt spid="37"/>
                                        </p:tgtEl>
                                        <p:attrNameLst>
                                          <p:attrName>style.visibility</p:attrName>
                                        </p:attrNameLst>
                                      </p:cBhvr>
                                      <p:to>
                                        <p:strVal val="visible"/>
                                      </p:to>
                                    </p:set>
                                    <p:animEffect transition="in" filter="fade">
                                      <p:cBhvr>
                                        <p:cTn id="139" dur="500"/>
                                        <p:tgtEl>
                                          <p:spTgt spid="37"/>
                                        </p:tgtEl>
                                      </p:cBhvr>
                                    </p:animEffect>
                                  </p:childTnLst>
                                </p:cTn>
                              </p:par>
                            </p:childTnLst>
                          </p:cTn>
                        </p:par>
                      </p:childTnLst>
                    </p:cTn>
                  </p:par>
                  <p:par>
                    <p:cTn id="140" fill="hold">
                      <p:stCondLst>
                        <p:cond delay="indefinite"/>
                      </p:stCondLst>
                      <p:childTnLst>
                        <p:par>
                          <p:cTn id="141" fill="hold">
                            <p:stCondLst>
                              <p:cond delay="0"/>
                            </p:stCondLst>
                            <p:childTnLst>
                              <p:par>
                                <p:cTn id="142" presetID="53" presetClass="entr" presetSubtype="16" fill="hold" grpId="0" nodeType="clickEffect">
                                  <p:stCondLst>
                                    <p:cond delay="0"/>
                                  </p:stCondLst>
                                  <p:childTnLst>
                                    <p:set>
                                      <p:cBhvr>
                                        <p:cTn id="143" dur="1" fill="hold">
                                          <p:stCondLst>
                                            <p:cond delay="0"/>
                                          </p:stCondLst>
                                        </p:cTn>
                                        <p:tgtEl>
                                          <p:spTgt spid="40"/>
                                        </p:tgtEl>
                                        <p:attrNameLst>
                                          <p:attrName>style.visibility</p:attrName>
                                        </p:attrNameLst>
                                      </p:cBhvr>
                                      <p:to>
                                        <p:strVal val="visible"/>
                                      </p:to>
                                    </p:set>
                                    <p:anim calcmode="lin" valueType="num">
                                      <p:cBhvr>
                                        <p:cTn id="144" dur="500" fill="hold"/>
                                        <p:tgtEl>
                                          <p:spTgt spid="40"/>
                                        </p:tgtEl>
                                        <p:attrNameLst>
                                          <p:attrName>ppt_w</p:attrName>
                                        </p:attrNameLst>
                                      </p:cBhvr>
                                      <p:tavLst>
                                        <p:tav tm="0">
                                          <p:val>
                                            <p:fltVal val="0"/>
                                          </p:val>
                                        </p:tav>
                                        <p:tav tm="100000">
                                          <p:val>
                                            <p:strVal val="#ppt_w"/>
                                          </p:val>
                                        </p:tav>
                                      </p:tavLst>
                                    </p:anim>
                                    <p:anim calcmode="lin" valueType="num">
                                      <p:cBhvr>
                                        <p:cTn id="145" dur="500" fill="hold"/>
                                        <p:tgtEl>
                                          <p:spTgt spid="40"/>
                                        </p:tgtEl>
                                        <p:attrNameLst>
                                          <p:attrName>ppt_h</p:attrName>
                                        </p:attrNameLst>
                                      </p:cBhvr>
                                      <p:tavLst>
                                        <p:tav tm="0">
                                          <p:val>
                                            <p:fltVal val="0"/>
                                          </p:val>
                                        </p:tav>
                                        <p:tav tm="100000">
                                          <p:val>
                                            <p:strVal val="#ppt_h"/>
                                          </p:val>
                                        </p:tav>
                                      </p:tavLst>
                                    </p:anim>
                                    <p:animEffect transition="in" filter="fade">
                                      <p:cBhvr>
                                        <p:cTn id="146" dur="500"/>
                                        <p:tgtEl>
                                          <p:spTgt spid="40"/>
                                        </p:tgtEl>
                                      </p:cBhvr>
                                    </p:animEffect>
                                  </p:childTnLst>
                                </p:cTn>
                              </p:par>
                            </p:childTnLst>
                          </p:cTn>
                        </p:par>
                        <p:par>
                          <p:cTn id="147" fill="hold">
                            <p:stCondLst>
                              <p:cond delay="500"/>
                            </p:stCondLst>
                            <p:childTnLst>
                              <p:par>
                                <p:cTn id="148" presetID="22" presetClass="entr" presetSubtype="2" fill="hold" nodeType="afterEffect">
                                  <p:stCondLst>
                                    <p:cond delay="0"/>
                                  </p:stCondLst>
                                  <p:childTnLst>
                                    <p:set>
                                      <p:cBhvr>
                                        <p:cTn id="149" dur="1" fill="hold">
                                          <p:stCondLst>
                                            <p:cond delay="0"/>
                                          </p:stCondLst>
                                        </p:cTn>
                                        <p:tgtEl>
                                          <p:spTgt spid="47"/>
                                        </p:tgtEl>
                                        <p:attrNameLst>
                                          <p:attrName>style.visibility</p:attrName>
                                        </p:attrNameLst>
                                      </p:cBhvr>
                                      <p:to>
                                        <p:strVal val="visible"/>
                                      </p:to>
                                    </p:set>
                                    <p:animEffect transition="in" filter="wipe(right)">
                                      <p:cBhvr>
                                        <p:cTn id="150" dur="500"/>
                                        <p:tgtEl>
                                          <p:spTgt spid="47"/>
                                        </p:tgtEl>
                                      </p:cBhvr>
                                    </p:animEffect>
                                  </p:childTnLst>
                                </p:cTn>
                              </p:par>
                            </p:childTnLst>
                          </p:cTn>
                        </p:par>
                        <p:par>
                          <p:cTn id="151" fill="hold">
                            <p:stCondLst>
                              <p:cond delay="1000"/>
                            </p:stCondLst>
                            <p:childTnLst>
                              <p:par>
                                <p:cTn id="152" presetID="22" presetClass="entr" presetSubtype="2" fill="hold" grpId="0" nodeType="afterEffect">
                                  <p:stCondLst>
                                    <p:cond delay="0"/>
                                  </p:stCondLst>
                                  <p:childTnLst>
                                    <p:set>
                                      <p:cBhvr>
                                        <p:cTn id="153" dur="1" fill="hold">
                                          <p:stCondLst>
                                            <p:cond delay="0"/>
                                          </p:stCondLst>
                                        </p:cTn>
                                        <p:tgtEl>
                                          <p:spTgt spid="42"/>
                                        </p:tgtEl>
                                        <p:attrNameLst>
                                          <p:attrName>style.visibility</p:attrName>
                                        </p:attrNameLst>
                                      </p:cBhvr>
                                      <p:to>
                                        <p:strVal val="visible"/>
                                      </p:to>
                                    </p:set>
                                    <p:animEffect transition="in" filter="wipe(right)">
                                      <p:cBhvr>
                                        <p:cTn id="154" dur="500"/>
                                        <p:tgtEl>
                                          <p:spTgt spid="42"/>
                                        </p:tgtEl>
                                      </p:cBhvr>
                                    </p:animEffect>
                                  </p:childTnLst>
                                </p:cTn>
                              </p:par>
                              <p:par>
                                <p:cTn id="155" presetID="10" presetClass="entr" presetSubtype="0" fill="hold" nodeType="withEffect">
                                  <p:stCondLst>
                                    <p:cond delay="0"/>
                                  </p:stCondLst>
                                  <p:childTnLst>
                                    <p:set>
                                      <p:cBhvr>
                                        <p:cTn id="156" dur="1" fill="hold">
                                          <p:stCondLst>
                                            <p:cond delay="0"/>
                                          </p:stCondLst>
                                        </p:cTn>
                                        <p:tgtEl>
                                          <p:spTgt spid="41"/>
                                        </p:tgtEl>
                                        <p:attrNameLst>
                                          <p:attrName>style.visibility</p:attrName>
                                        </p:attrNameLst>
                                      </p:cBhvr>
                                      <p:to>
                                        <p:strVal val="visible"/>
                                      </p:to>
                                    </p:set>
                                    <p:animEffect transition="in" filter="fade">
                                      <p:cBhvr>
                                        <p:cTn id="157" dur="500"/>
                                        <p:tgtEl>
                                          <p:spTgt spid="41"/>
                                        </p:tgtEl>
                                      </p:cBhvr>
                                    </p:animEffect>
                                  </p:childTnLst>
                                </p:cTn>
                              </p:par>
                            </p:childTnLst>
                          </p:cTn>
                        </p:par>
                      </p:childTnLst>
                    </p:cTn>
                  </p:par>
                  <p:par>
                    <p:cTn id="158" fill="hold">
                      <p:stCondLst>
                        <p:cond delay="indefinite"/>
                      </p:stCondLst>
                      <p:childTnLst>
                        <p:par>
                          <p:cTn id="159" fill="hold">
                            <p:stCondLst>
                              <p:cond delay="0"/>
                            </p:stCondLst>
                            <p:childTnLst>
                              <p:par>
                                <p:cTn id="160" presetID="10" presetClass="exit" presetSubtype="0" fill="hold" nodeType="clickEffect">
                                  <p:stCondLst>
                                    <p:cond delay="0"/>
                                  </p:stCondLst>
                                  <p:childTnLst>
                                    <p:animEffect transition="out" filter="fade">
                                      <p:cBhvr>
                                        <p:cTn id="161" dur="500"/>
                                        <p:tgtEl>
                                          <p:spTgt spid="37"/>
                                        </p:tgtEl>
                                      </p:cBhvr>
                                    </p:animEffect>
                                    <p:set>
                                      <p:cBhvr>
                                        <p:cTn id="162" dur="1" fill="hold">
                                          <p:stCondLst>
                                            <p:cond delay="499"/>
                                          </p:stCondLst>
                                        </p:cTn>
                                        <p:tgtEl>
                                          <p:spTgt spid="37"/>
                                        </p:tgtEl>
                                        <p:attrNameLst>
                                          <p:attrName>style.visibility</p:attrName>
                                        </p:attrNameLst>
                                      </p:cBhvr>
                                      <p:to>
                                        <p:strVal val="hidden"/>
                                      </p:to>
                                    </p:set>
                                  </p:childTnLst>
                                </p:cTn>
                              </p:par>
                              <p:par>
                                <p:cTn id="163" presetID="10" presetClass="exit" presetSubtype="0" fill="hold" grpId="1" nodeType="withEffect">
                                  <p:stCondLst>
                                    <p:cond delay="0"/>
                                  </p:stCondLst>
                                  <p:childTnLst>
                                    <p:animEffect transition="out" filter="fade">
                                      <p:cBhvr>
                                        <p:cTn id="164" dur="500"/>
                                        <p:tgtEl>
                                          <p:spTgt spid="40"/>
                                        </p:tgtEl>
                                      </p:cBhvr>
                                    </p:animEffect>
                                    <p:set>
                                      <p:cBhvr>
                                        <p:cTn id="165" dur="1" fill="hold">
                                          <p:stCondLst>
                                            <p:cond delay="499"/>
                                          </p:stCondLst>
                                        </p:cTn>
                                        <p:tgtEl>
                                          <p:spTgt spid="40"/>
                                        </p:tgtEl>
                                        <p:attrNameLst>
                                          <p:attrName>style.visibility</p:attrName>
                                        </p:attrNameLst>
                                      </p:cBhvr>
                                      <p:to>
                                        <p:strVal val="hidden"/>
                                      </p:to>
                                    </p:set>
                                  </p:childTnLst>
                                </p:cTn>
                              </p:par>
                              <p:par>
                                <p:cTn id="166" presetID="10" presetClass="exit" presetSubtype="0" fill="hold" nodeType="withEffect">
                                  <p:stCondLst>
                                    <p:cond delay="0"/>
                                  </p:stCondLst>
                                  <p:childTnLst>
                                    <p:animEffect transition="out" filter="fade">
                                      <p:cBhvr>
                                        <p:cTn id="167" dur="500"/>
                                        <p:tgtEl>
                                          <p:spTgt spid="47"/>
                                        </p:tgtEl>
                                      </p:cBhvr>
                                    </p:animEffect>
                                    <p:set>
                                      <p:cBhvr>
                                        <p:cTn id="168" dur="1" fill="hold">
                                          <p:stCondLst>
                                            <p:cond delay="499"/>
                                          </p:stCondLst>
                                        </p:cTn>
                                        <p:tgtEl>
                                          <p:spTgt spid="47"/>
                                        </p:tgtEl>
                                        <p:attrNameLst>
                                          <p:attrName>style.visibility</p:attrName>
                                        </p:attrNameLst>
                                      </p:cBhvr>
                                      <p:to>
                                        <p:strVal val="hidden"/>
                                      </p:to>
                                    </p:set>
                                  </p:childTnLst>
                                </p:cTn>
                              </p:par>
                              <p:par>
                                <p:cTn id="169" presetID="10" presetClass="exit" presetSubtype="0" fill="hold" grpId="1" nodeType="withEffect">
                                  <p:stCondLst>
                                    <p:cond delay="0"/>
                                  </p:stCondLst>
                                  <p:childTnLst>
                                    <p:animEffect transition="out" filter="fade">
                                      <p:cBhvr>
                                        <p:cTn id="170" dur="500"/>
                                        <p:tgtEl>
                                          <p:spTgt spid="42"/>
                                        </p:tgtEl>
                                      </p:cBhvr>
                                    </p:animEffect>
                                    <p:set>
                                      <p:cBhvr>
                                        <p:cTn id="171" dur="1" fill="hold">
                                          <p:stCondLst>
                                            <p:cond delay="499"/>
                                          </p:stCondLst>
                                        </p:cTn>
                                        <p:tgtEl>
                                          <p:spTgt spid="42"/>
                                        </p:tgtEl>
                                        <p:attrNameLst>
                                          <p:attrName>style.visibility</p:attrName>
                                        </p:attrNameLst>
                                      </p:cBhvr>
                                      <p:to>
                                        <p:strVal val="hidden"/>
                                      </p:to>
                                    </p:set>
                                  </p:childTnLst>
                                </p:cTn>
                              </p:par>
                              <p:par>
                                <p:cTn id="172" presetID="10" presetClass="exit" presetSubtype="0" fill="hold" nodeType="withEffect">
                                  <p:stCondLst>
                                    <p:cond delay="0"/>
                                  </p:stCondLst>
                                  <p:childTnLst>
                                    <p:animEffect transition="out" filter="fade">
                                      <p:cBhvr>
                                        <p:cTn id="173" dur="500"/>
                                        <p:tgtEl>
                                          <p:spTgt spid="41"/>
                                        </p:tgtEl>
                                      </p:cBhvr>
                                    </p:animEffect>
                                    <p:set>
                                      <p:cBhvr>
                                        <p:cTn id="174" dur="1" fill="hold">
                                          <p:stCondLst>
                                            <p:cond delay="499"/>
                                          </p:stCondLst>
                                        </p:cTn>
                                        <p:tgtEl>
                                          <p:spTgt spid="41"/>
                                        </p:tgtEl>
                                        <p:attrNameLst>
                                          <p:attrName>style.visibility</p:attrName>
                                        </p:attrNameLst>
                                      </p:cBhvr>
                                      <p:to>
                                        <p:strVal val="hidden"/>
                                      </p:to>
                                    </p:set>
                                  </p:childTnLst>
                                </p:cTn>
                              </p:par>
                            </p:childTnLst>
                          </p:cTn>
                        </p:par>
                        <p:par>
                          <p:cTn id="175" fill="hold">
                            <p:stCondLst>
                              <p:cond delay="500"/>
                            </p:stCondLst>
                            <p:childTnLst>
                              <p:par>
                                <p:cTn id="176" presetID="22" presetClass="exit" presetSubtype="2" fill="hold" grpId="1" nodeType="afterEffect">
                                  <p:stCondLst>
                                    <p:cond delay="0"/>
                                  </p:stCondLst>
                                  <p:childTnLst>
                                    <p:animEffect transition="out" filter="wipe(right)">
                                      <p:cBhvr>
                                        <p:cTn id="177" dur="500"/>
                                        <p:tgtEl>
                                          <p:spTgt spid="38"/>
                                        </p:tgtEl>
                                      </p:cBhvr>
                                    </p:animEffect>
                                    <p:set>
                                      <p:cBhvr>
                                        <p:cTn id="178" dur="1" fill="hold">
                                          <p:stCondLst>
                                            <p:cond delay="499"/>
                                          </p:stCondLst>
                                        </p:cTn>
                                        <p:tgtEl>
                                          <p:spTgt spid="38"/>
                                        </p:tgtEl>
                                        <p:attrNameLst>
                                          <p:attrName>style.visibility</p:attrName>
                                        </p:attrNameLst>
                                      </p:cBhvr>
                                      <p:to>
                                        <p:strVal val="hidden"/>
                                      </p:to>
                                    </p:set>
                                  </p:childTnLst>
                                </p:cTn>
                              </p:par>
                            </p:childTnLst>
                          </p:cTn>
                        </p:par>
                        <p:par>
                          <p:cTn id="179" fill="hold">
                            <p:stCondLst>
                              <p:cond delay="1000"/>
                            </p:stCondLst>
                            <p:childTnLst>
                              <p:par>
                                <p:cTn id="180" presetID="22" presetClass="entr" presetSubtype="8" fill="hold" grpId="0" nodeType="afterEffect">
                                  <p:stCondLst>
                                    <p:cond delay="0"/>
                                  </p:stCondLst>
                                  <p:childTnLst>
                                    <p:set>
                                      <p:cBhvr>
                                        <p:cTn id="181" dur="1" fill="hold">
                                          <p:stCondLst>
                                            <p:cond delay="0"/>
                                          </p:stCondLst>
                                        </p:cTn>
                                        <p:tgtEl>
                                          <p:spTgt spid="49"/>
                                        </p:tgtEl>
                                        <p:attrNameLst>
                                          <p:attrName>style.visibility</p:attrName>
                                        </p:attrNameLst>
                                      </p:cBhvr>
                                      <p:to>
                                        <p:strVal val="visible"/>
                                      </p:to>
                                    </p:set>
                                    <p:animEffect transition="in" filter="wipe(left)">
                                      <p:cBhvr>
                                        <p:cTn id="182" dur="500"/>
                                        <p:tgtEl>
                                          <p:spTgt spid="49"/>
                                        </p:tgtEl>
                                      </p:cBhvr>
                                    </p:animEffect>
                                  </p:childTnLst>
                                </p:cTn>
                              </p:par>
                              <p:par>
                                <p:cTn id="183" presetID="10" presetClass="entr" presetSubtype="0" fill="hold" nodeType="withEffect">
                                  <p:stCondLst>
                                    <p:cond delay="0"/>
                                  </p:stCondLst>
                                  <p:childTnLst>
                                    <p:set>
                                      <p:cBhvr>
                                        <p:cTn id="184" dur="1" fill="hold">
                                          <p:stCondLst>
                                            <p:cond delay="0"/>
                                          </p:stCondLst>
                                        </p:cTn>
                                        <p:tgtEl>
                                          <p:spTgt spid="48"/>
                                        </p:tgtEl>
                                        <p:attrNameLst>
                                          <p:attrName>style.visibility</p:attrName>
                                        </p:attrNameLst>
                                      </p:cBhvr>
                                      <p:to>
                                        <p:strVal val="visible"/>
                                      </p:to>
                                    </p:set>
                                    <p:animEffect transition="in" filter="fade">
                                      <p:cBhvr>
                                        <p:cTn id="185"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0" grpId="0" animBg="1"/>
      <p:bldP spid="20" grpId="1" animBg="1"/>
      <p:bldP spid="24" grpId="0" animBg="1"/>
      <p:bldP spid="24" grpId="1" animBg="1"/>
      <p:bldP spid="25" grpId="0" animBg="1"/>
      <p:bldP spid="25" grpId="1" animBg="1"/>
      <p:bldP spid="19" grpId="0" animBg="1"/>
      <p:bldP spid="19" grpId="1" animBg="1"/>
      <p:bldP spid="36" grpId="0" animBg="1"/>
      <p:bldP spid="36" grpId="1" animBg="1"/>
      <p:bldP spid="38" grpId="0" animBg="1"/>
      <p:bldP spid="38" grpId="1" animBg="1"/>
      <p:bldP spid="40" grpId="0" animBg="1"/>
      <p:bldP spid="40" grpId="1" animBg="1"/>
      <p:bldP spid="49" grpId="0" animBg="1"/>
      <p:bldP spid="42" grpId="0" animBg="1"/>
      <p:bldP spid="42"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1109" y="0"/>
            <a:ext cx="11101997" cy="1049235"/>
          </a:xfrm>
        </p:spPr>
        <p:txBody>
          <a:bodyPr>
            <a:normAutofit/>
          </a:bodyPr>
          <a:lstStyle/>
          <a:p>
            <a:r>
              <a:rPr lang="en-US" b="1" dirty="0" smtClean="0"/>
              <a:t>Quarantines and Mitigation</a:t>
            </a:r>
            <a:endParaRPr lang="en-US" b="1" dirty="0"/>
          </a:p>
        </p:txBody>
      </p:sp>
      <p:sp>
        <p:nvSpPr>
          <p:cNvPr id="3" name="Content Placeholder 2"/>
          <p:cNvSpPr>
            <a:spLocks noGrp="1"/>
          </p:cNvSpPr>
          <p:nvPr>
            <p:ph idx="1"/>
          </p:nvPr>
        </p:nvSpPr>
        <p:spPr>
          <a:xfrm>
            <a:off x="655670" y="1049235"/>
            <a:ext cx="11007436" cy="5329365"/>
          </a:xfrm>
        </p:spPr>
        <p:txBody>
          <a:bodyPr>
            <a:normAutofit/>
          </a:bodyPr>
          <a:lstStyle/>
          <a:p>
            <a:r>
              <a:rPr lang="en-US" sz="2400" dirty="0" smtClean="0"/>
              <a:t>Quarantines issued in response to new sightings</a:t>
            </a:r>
          </a:p>
          <a:p>
            <a:pPr lvl="1"/>
            <a:r>
              <a:rPr lang="en-US" sz="2400" dirty="0" smtClean="0"/>
              <a:t>No firewood can be moved outside of quarantine</a:t>
            </a:r>
          </a:p>
          <a:p>
            <a:r>
              <a:rPr lang="en-US" sz="2400" dirty="0" smtClean="0"/>
              <a:t>When a county is quarantined, the MDA will begin mitigation planning</a:t>
            </a:r>
          </a:p>
          <a:p>
            <a:pPr lvl="1"/>
            <a:r>
              <a:rPr lang="en-US" sz="2400" dirty="0" smtClean="0"/>
              <a:t>Bio controls (wasps and woodpeckers)</a:t>
            </a:r>
          </a:p>
          <a:p>
            <a:pPr lvl="1"/>
            <a:r>
              <a:rPr lang="en-US" sz="2400" dirty="0" smtClean="0"/>
              <a:t>Insecticides</a:t>
            </a:r>
          </a:p>
        </p:txBody>
      </p:sp>
    </p:spTree>
    <p:extLst>
      <p:ext uri="{BB962C8B-B14F-4D97-AF65-F5344CB8AC3E}">
        <p14:creationId xmlns:p14="http://schemas.microsoft.com/office/powerpoint/2010/main" val="15892688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8" y="201846"/>
            <a:ext cx="9603275" cy="1049235"/>
          </a:xfrm>
        </p:spPr>
        <p:txBody>
          <a:bodyPr/>
          <a:lstStyle/>
          <a:p>
            <a:r>
              <a:rPr lang="en-US" smtClean="0"/>
              <a:t>Challenges</a:t>
            </a:r>
            <a:endParaRPr lang="en-US"/>
          </a:p>
        </p:txBody>
      </p:sp>
      <p:sp>
        <p:nvSpPr>
          <p:cNvPr id="3" name="Content Placeholder 2"/>
          <p:cNvSpPr>
            <a:spLocks noGrp="1"/>
          </p:cNvSpPr>
          <p:nvPr>
            <p:ph idx="1"/>
          </p:nvPr>
        </p:nvSpPr>
        <p:spPr>
          <a:xfrm>
            <a:off x="495616" y="976746"/>
            <a:ext cx="3660748" cy="3969327"/>
          </a:xfrm>
        </p:spPr>
        <p:txBody>
          <a:bodyPr>
            <a:normAutofit/>
          </a:bodyPr>
          <a:lstStyle/>
          <a:p>
            <a:pPr>
              <a:lnSpc>
                <a:spcPct val="100000"/>
              </a:lnSpc>
              <a:spcBef>
                <a:spcPts val="0"/>
              </a:spcBef>
              <a:buClrTx/>
              <a:buSzTx/>
            </a:pPr>
            <a:r>
              <a:rPr lang="en-US" sz="2400" dirty="0" smtClean="0"/>
              <a:t>Checking all the traps?</a:t>
            </a:r>
          </a:p>
          <a:p>
            <a:pPr>
              <a:lnSpc>
                <a:spcPct val="100000"/>
              </a:lnSpc>
              <a:spcBef>
                <a:spcPts val="0"/>
              </a:spcBef>
              <a:buClrTx/>
              <a:buSzTx/>
            </a:pPr>
            <a:endParaRPr lang="en-US" sz="2400" dirty="0"/>
          </a:p>
        </p:txBody>
      </p:sp>
    </p:spTree>
    <p:extLst>
      <p:ext uri="{BB962C8B-B14F-4D97-AF65-F5344CB8AC3E}">
        <p14:creationId xmlns:p14="http://schemas.microsoft.com/office/powerpoint/2010/main" val="1869344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lstStyle/>
          <a:p>
            <a:r>
              <a:rPr lang="en-US" b="1" dirty="0"/>
              <a:t>Early Detection is </a:t>
            </a:r>
            <a:r>
              <a:rPr lang="en-US" b="1" i="1" dirty="0"/>
              <a:t>extremely</a:t>
            </a:r>
            <a:r>
              <a:rPr lang="en-US" b="1" dirty="0"/>
              <a:t> important to slowing their spread!</a:t>
            </a:r>
          </a:p>
          <a:p>
            <a:endParaRPr lang="en-US" dirty="0"/>
          </a:p>
        </p:txBody>
      </p:sp>
    </p:spTree>
    <p:extLst>
      <p:ext uri="{BB962C8B-B14F-4D97-AF65-F5344CB8AC3E}">
        <p14:creationId xmlns:p14="http://schemas.microsoft.com/office/powerpoint/2010/main" val="1133020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64911"/>
          </a:xfrm>
        </p:spPr>
        <p:txBody>
          <a:bodyPr/>
          <a:lstStyle/>
          <a:p>
            <a:r>
              <a:rPr lang="en-US" dirty="0" smtClean="0"/>
              <a:t>VGI – “Humans as Sensors”</a:t>
            </a:r>
            <a:endParaRPr lang="en-US" dirty="0"/>
          </a:p>
        </p:txBody>
      </p:sp>
      <p:sp>
        <p:nvSpPr>
          <p:cNvPr id="3" name="Content Placeholder 2"/>
          <p:cNvSpPr>
            <a:spLocks noGrp="1"/>
          </p:cNvSpPr>
          <p:nvPr>
            <p:ph idx="1"/>
          </p:nvPr>
        </p:nvSpPr>
        <p:spPr>
          <a:xfrm>
            <a:off x="838200" y="945830"/>
            <a:ext cx="10515600" cy="5013181"/>
          </a:xfrm>
        </p:spPr>
        <p:txBody>
          <a:bodyPr>
            <a:normAutofit/>
          </a:bodyPr>
          <a:lstStyle/>
          <a:p>
            <a:r>
              <a:rPr lang="en-US" sz="2400" dirty="0" smtClean="0"/>
              <a:t>Defined </a:t>
            </a:r>
            <a:r>
              <a:rPr lang="en-US" sz="2400" dirty="0"/>
              <a:t>by Michael Goodchild as using technology to “</a:t>
            </a:r>
            <a:r>
              <a:rPr lang="en-US" sz="2400" i="1" dirty="0"/>
              <a:t>create, assemble, and disseminate geographic information provided voluntarily by individuals</a:t>
            </a:r>
            <a:r>
              <a:rPr lang="en-US" sz="2400" dirty="0"/>
              <a:t>” </a:t>
            </a:r>
            <a:endParaRPr lang="en-US" sz="2400" dirty="0" smtClean="0"/>
          </a:p>
          <a:p>
            <a:r>
              <a:rPr lang="en-US" sz="2400" dirty="0" smtClean="0"/>
              <a:t>The MDA is encouraging VGI to help with early detection</a:t>
            </a:r>
          </a:p>
          <a:p>
            <a:r>
              <a:rPr lang="en-US" sz="2400" dirty="0" smtClean="0"/>
              <a:t>Web GIS can be used to facilitate VGI and store the GIS data</a:t>
            </a:r>
          </a:p>
        </p:txBody>
      </p:sp>
      <p:pic>
        <p:nvPicPr>
          <p:cNvPr id="4" name="Picture 3"/>
          <p:cNvPicPr>
            <a:picLocks noChangeAspect="1"/>
          </p:cNvPicPr>
          <p:nvPr/>
        </p:nvPicPr>
        <p:blipFill>
          <a:blip r:embed="rId3"/>
          <a:stretch>
            <a:fillRect/>
          </a:stretch>
        </p:blipFill>
        <p:spPr>
          <a:xfrm>
            <a:off x="9601772" y="1584755"/>
            <a:ext cx="2375673" cy="4374256"/>
          </a:xfrm>
          <a:prstGeom prst="rect">
            <a:avLst/>
          </a:prstGeom>
        </p:spPr>
      </p:pic>
      <p:pic>
        <p:nvPicPr>
          <p:cNvPr id="5" name="Picture 4"/>
          <p:cNvPicPr>
            <a:picLocks noChangeAspect="1"/>
          </p:cNvPicPr>
          <p:nvPr/>
        </p:nvPicPr>
        <p:blipFill>
          <a:blip r:embed="rId4"/>
          <a:stretch>
            <a:fillRect/>
          </a:stretch>
        </p:blipFill>
        <p:spPr>
          <a:xfrm>
            <a:off x="1884507" y="3274291"/>
            <a:ext cx="5846330" cy="2684720"/>
          </a:xfrm>
          <a:prstGeom prst="rect">
            <a:avLst/>
          </a:prstGeom>
        </p:spPr>
      </p:pic>
    </p:spTree>
    <p:extLst>
      <p:ext uri="{BB962C8B-B14F-4D97-AF65-F5344CB8AC3E}">
        <p14:creationId xmlns:p14="http://schemas.microsoft.com/office/powerpoint/2010/main" val="1639486456"/>
      </p:ext>
    </p:extLst>
  </p:cSld>
  <p:clrMapOvr>
    <a:masterClrMapping/>
  </p:clrMapOvr>
  <p:timing>
    <p:tnLst>
      <p:par>
        <p:cTn id="1" dur="indefinite" restart="never" nodeType="tmRoot"/>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5798</TotalTime>
  <Words>1073</Words>
  <Application>Microsoft Macintosh PowerPoint</Application>
  <PresentationFormat>Widescreen</PresentationFormat>
  <Paragraphs>103</Paragraphs>
  <Slides>21</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Calibri</vt:lpstr>
      <vt:lpstr>Gill Sans MT</vt:lpstr>
      <vt:lpstr>Arial</vt:lpstr>
      <vt:lpstr>Gallery</vt:lpstr>
      <vt:lpstr>Integrating Crowdsourcing and GIS to Slow the Spread of the Emerald Ash Borer in Minnesota</vt:lpstr>
      <vt:lpstr>Emerald Ash Borer</vt:lpstr>
      <vt:lpstr>EAB Distribution in Minnesota</vt:lpstr>
      <vt:lpstr>Tracking the EAB in Minnesota</vt:lpstr>
      <vt:lpstr>Fraxinus Spp. (Ash Trees)</vt:lpstr>
      <vt:lpstr>Quarantines and Mitigation</vt:lpstr>
      <vt:lpstr>Challenges</vt:lpstr>
      <vt:lpstr>Motivation</vt:lpstr>
      <vt:lpstr>VGI – “Humans as Sensors”</vt:lpstr>
      <vt:lpstr>How to Promote VGI for EAB Early Detection?</vt:lpstr>
      <vt:lpstr>How to expose GIS Functionality in Native Apps?</vt:lpstr>
      <vt:lpstr>Goals of Application</vt:lpstr>
      <vt:lpstr>Application Development</vt:lpstr>
      <vt:lpstr>preliminary results</vt:lpstr>
      <vt:lpstr>conclusion</vt:lpstr>
      <vt:lpstr>PowerPoint Presentation</vt:lpstr>
      <vt:lpstr>PowerPoint Presentation</vt:lpstr>
      <vt:lpstr>PowerPoint Presentation</vt:lpstr>
      <vt:lpstr>PowerPoint Presentation</vt:lpstr>
      <vt:lpstr>PowerPoint Presentation</vt:lpstr>
      <vt:lpstr>Thank you for your attention!</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MobileEarly Detection of the Emerald Ash Borer in Minnesota </dc:title>
  <dc:creator>Caleb Mackey</dc:creator>
  <cp:lastModifiedBy>Caleb Mackey</cp:lastModifiedBy>
  <cp:revision>91</cp:revision>
  <dcterms:created xsi:type="dcterms:W3CDTF">2016-10-14T03:36:13Z</dcterms:created>
  <dcterms:modified xsi:type="dcterms:W3CDTF">2016-10-20T01:08:16Z</dcterms:modified>
</cp:coreProperties>
</file>